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  <p:sldId id="27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140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998A-3233-4B91-A06C-65A5426DE6D7}" type="datetimeFigureOut">
              <a:rPr lang="en-GB" smtClean="0"/>
              <a:t>17/12/2019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9CF9-D45E-45FF-BA25-34205244C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450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998A-3233-4B91-A06C-65A5426DE6D7}" type="datetimeFigureOut">
              <a:rPr lang="en-GB" smtClean="0"/>
              <a:t>17/12/2019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9CF9-D45E-45FF-BA25-34205244C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412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998A-3233-4B91-A06C-65A5426DE6D7}" type="datetimeFigureOut">
              <a:rPr lang="en-GB" smtClean="0"/>
              <a:t>17/12/2019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9CF9-D45E-45FF-BA25-34205244C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0538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998A-3233-4B91-A06C-65A5426DE6D7}" type="datetimeFigureOut">
              <a:rPr lang="en-GB" smtClean="0"/>
              <a:t>17/12/2019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9CF9-D45E-45FF-BA25-34205244C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3102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998A-3233-4B91-A06C-65A5426DE6D7}" type="datetimeFigureOut">
              <a:rPr lang="en-GB" smtClean="0"/>
              <a:t>17/12/2019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9CF9-D45E-45FF-BA25-34205244C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3712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998A-3233-4B91-A06C-65A5426DE6D7}" type="datetimeFigureOut">
              <a:rPr lang="en-GB" smtClean="0"/>
              <a:t>17/12/2019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9CF9-D45E-45FF-BA25-34205244C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3497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998A-3233-4B91-A06C-65A5426DE6D7}" type="datetimeFigureOut">
              <a:rPr lang="en-GB" smtClean="0"/>
              <a:t>17/12/2019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9CF9-D45E-45FF-BA25-34205244C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508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998A-3233-4B91-A06C-65A5426DE6D7}" type="datetimeFigureOut">
              <a:rPr lang="en-GB" smtClean="0"/>
              <a:t>17/12/2019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9CF9-D45E-45FF-BA25-34205244C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131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998A-3233-4B91-A06C-65A5426DE6D7}" type="datetimeFigureOut">
              <a:rPr lang="en-GB" smtClean="0"/>
              <a:t>17/12/2019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9CF9-D45E-45FF-BA25-34205244C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4919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998A-3233-4B91-A06C-65A5426DE6D7}" type="datetimeFigureOut">
              <a:rPr lang="en-GB" smtClean="0"/>
              <a:t>17/12/2019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9CF9-D45E-45FF-BA25-34205244C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622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C998A-3233-4B91-A06C-65A5426DE6D7}" type="datetimeFigureOut">
              <a:rPr lang="en-GB" smtClean="0"/>
              <a:t>17/12/2019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39CF9-D45E-45FF-BA25-34205244C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6838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C998A-3233-4B91-A06C-65A5426DE6D7}" type="datetimeFigureOut">
              <a:rPr lang="en-GB" smtClean="0"/>
              <a:t>17/12/2019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39CF9-D45E-45FF-BA25-34205244C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6542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ChangeArrowheads="1"/>
          </p:cNvSpPr>
          <p:nvPr/>
        </p:nvSpPr>
        <p:spPr bwMode="auto">
          <a:xfrm>
            <a:off x="41563" y="1015189"/>
            <a:ext cx="8982363" cy="5534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en-GB" altLang="en-US" sz="2400" dirty="0"/>
              <a:t>1 hour interactive session involving a power-point presentation on hazard and risk in hazmat and flood scenarios, followed by a desk top exercise using tools developed by </a:t>
            </a:r>
            <a:r>
              <a:rPr lang="en-GB" altLang="en-US" sz="2400" dirty="0" err="1"/>
              <a:t>Hazrunoff</a:t>
            </a:r>
            <a:r>
              <a:rPr lang="en-GB" altLang="en-US" sz="2400" dirty="0"/>
              <a:t> to aid the assessment process. </a:t>
            </a:r>
          </a:p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en-GB" altLang="en-US" sz="2400" dirty="0"/>
              <a:t>The aims of the session will be to</a:t>
            </a:r>
          </a:p>
          <a:p>
            <a:pPr marL="457200" indent="-457200">
              <a:spcBef>
                <a:spcPts val="600"/>
              </a:spcBef>
              <a:buFont typeface="Arial" pitchFamily="34" charset="0"/>
              <a:buChar char="•"/>
            </a:pPr>
            <a:r>
              <a:rPr lang="en-GB" altLang="en-US" sz="2400" dirty="0"/>
              <a:t>Define the concepts of Hazard and Risk</a:t>
            </a:r>
          </a:p>
          <a:p>
            <a:pPr marL="457200" indent="-457200">
              <a:spcBef>
                <a:spcPts val="600"/>
              </a:spcBef>
              <a:buFont typeface="Arial" pitchFamily="34" charset="0"/>
              <a:buChar char="•"/>
            </a:pPr>
            <a:r>
              <a:rPr lang="en-GB" altLang="en-US" sz="2400" dirty="0"/>
              <a:t>Describe the risk assessment process - Source-Pathway-Receptor</a:t>
            </a:r>
          </a:p>
          <a:p>
            <a:pPr marL="457200" indent="-457200">
              <a:spcBef>
                <a:spcPts val="600"/>
              </a:spcBef>
              <a:buFont typeface="Arial" pitchFamily="34" charset="0"/>
              <a:buChar char="•"/>
            </a:pPr>
            <a:r>
              <a:rPr lang="en-GB" altLang="en-US" sz="2400" dirty="0"/>
              <a:t>Outline risk management and prioritisation</a:t>
            </a:r>
          </a:p>
          <a:p>
            <a:pPr marL="457200" indent="-457200">
              <a:spcBef>
                <a:spcPts val="600"/>
              </a:spcBef>
              <a:buFont typeface="Arial" pitchFamily="34" charset="0"/>
              <a:buChar char="•"/>
            </a:pPr>
            <a:r>
              <a:rPr lang="en-GB" altLang="en-US" sz="2400" dirty="0"/>
              <a:t>Present </a:t>
            </a:r>
            <a:r>
              <a:rPr lang="en-GB" altLang="en-US" sz="2400" dirty="0" err="1"/>
              <a:t>Hazrunoff</a:t>
            </a:r>
            <a:r>
              <a:rPr lang="en-GB" altLang="en-US" sz="2400" dirty="0"/>
              <a:t> prioritisation and risk assessment tools</a:t>
            </a:r>
          </a:p>
          <a:p>
            <a:pPr marL="457200" indent="-457200">
              <a:spcBef>
                <a:spcPts val="600"/>
              </a:spcBef>
              <a:buFont typeface="Arial" pitchFamily="34" charset="0"/>
              <a:buChar char="•"/>
            </a:pPr>
            <a:r>
              <a:rPr lang="en-GB" altLang="en-US" sz="2400" dirty="0"/>
              <a:t>Complete the exercise using </a:t>
            </a:r>
            <a:r>
              <a:rPr lang="en-GB" altLang="en-US" sz="2400" dirty="0" err="1"/>
              <a:t>Hazrunoff</a:t>
            </a:r>
            <a:r>
              <a:rPr lang="en-GB" altLang="en-US" sz="2400" dirty="0"/>
              <a:t> tools for hazard prioritisation and risk assessment.</a:t>
            </a:r>
          </a:p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en-GB" altLang="en-US" sz="2400" dirty="0"/>
              <a:t>A final debrief / question and answer session will conclude the module.</a:t>
            </a:r>
          </a:p>
        </p:txBody>
      </p:sp>
      <p:sp>
        <p:nvSpPr>
          <p:cNvPr id="4099" name="TextBox 4"/>
          <p:cNvSpPr txBox="1">
            <a:spLocks noChangeArrowheads="1"/>
          </p:cNvSpPr>
          <p:nvPr/>
        </p:nvSpPr>
        <p:spPr bwMode="auto">
          <a:xfrm>
            <a:off x="41564" y="120072"/>
            <a:ext cx="9060872" cy="895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ts val="450"/>
              </a:spcAft>
            </a:pP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Synopsis – PHE Module 1</a:t>
            </a:r>
          </a:p>
          <a:p>
            <a:pPr>
              <a:spcAft>
                <a:spcPts val="450"/>
              </a:spcAft>
            </a:pP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Hazard and Risk – Prioritisation and Assessment</a:t>
            </a:r>
          </a:p>
        </p:txBody>
      </p:sp>
    </p:spTree>
    <p:extLst>
      <p:ext uri="{BB962C8B-B14F-4D97-AF65-F5344CB8AC3E}">
        <p14:creationId xmlns:p14="http://schemas.microsoft.com/office/powerpoint/2010/main" val="335146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ChangeArrowheads="1"/>
          </p:cNvSpPr>
          <p:nvPr/>
        </p:nvSpPr>
        <p:spPr bwMode="auto">
          <a:xfrm>
            <a:off x="110836" y="902524"/>
            <a:ext cx="8802255" cy="5714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en-GB" altLang="en-US" sz="2400" dirty="0"/>
              <a:t>A taught power-point session outlining key aspects for protecting the public during an incident (referencing hazard and risk assessment module and using case studies to illustrate key principles). </a:t>
            </a:r>
          </a:p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en-GB" altLang="en-US" sz="2400" dirty="0"/>
              <a:t>Aims of the session will be to provide delegates with an understanding and appreciation of</a:t>
            </a:r>
          </a:p>
          <a:p>
            <a:pPr marL="872740" indent="-342905">
              <a:spcBef>
                <a:spcPts val="450"/>
              </a:spcBef>
              <a:spcAft>
                <a:spcPts val="450"/>
              </a:spcAft>
              <a:buFont typeface="Arial" pitchFamily="34" charset="0"/>
              <a:buChar char="•"/>
            </a:pPr>
            <a:r>
              <a:rPr lang="en-GB" altLang="en-US" sz="2400" dirty="0"/>
              <a:t>The key stages of incident response</a:t>
            </a:r>
          </a:p>
          <a:p>
            <a:pPr marL="872740" indent="-342905">
              <a:spcBef>
                <a:spcPts val="450"/>
              </a:spcBef>
              <a:spcAft>
                <a:spcPts val="450"/>
              </a:spcAft>
              <a:buFont typeface="Arial" pitchFamily="34" charset="0"/>
              <a:buChar char="•"/>
            </a:pPr>
            <a:r>
              <a:rPr lang="en-GB" altLang="en-US" sz="2400" dirty="0"/>
              <a:t>Response actions for public protection</a:t>
            </a:r>
          </a:p>
          <a:p>
            <a:pPr marL="1212071" lvl="2" indent="-342905">
              <a:spcBef>
                <a:spcPts val="225"/>
              </a:spcBef>
              <a:buFont typeface="Arial" pitchFamily="34" charset="0"/>
              <a:buChar char="•"/>
            </a:pPr>
            <a:r>
              <a:rPr lang="en-GB" altLang="en-US" sz="2400" dirty="0"/>
              <a:t>Zoning, Mass decontamination, Shelter Vs Evacuation</a:t>
            </a:r>
          </a:p>
          <a:p>
            <a:pPr marL="872740" indent="-342905">
              <a:spcBef>
                <a:spcPts val="450"/>
              </a:spcBef>
              <a:spcAft>
                <a:spcPts val="450"/>
              </a:spcAft>
              <a:buFont typeface="Arial" pitchFamily="34" charset="0"/>
              <a:buChar char="•"/>
            </a:pPr>
            <a:r>
              <a:rPr lang="en-GB" altLang="en-US" sz="2400" dirty="0"/>
              <a:t>Risk Communication </a:t>
            </a:r>
          </a:p>
          <a:p>
            <a:pPr marL="1212071" lvl="1" indent="-342905">
              <a:spcBef>
                <a:spcPts val="225"/>
              </a:spcBef>
              <a:buFont typeface="Arial" pitchFamily="34" charset="0"/>
              <a:buChar char="•"/>
            </a:pPr>
            <a:r>
              <a:rPr lang="en-GB" altLang="en-US" sz="2400" dirty="0"/>
              <a:t>Warning and informing, Role of Social Media</a:t>
            </a:r>
          </a:p>
          <a:p>
            <a:pPr marL="872740" indent="-342905">
              <a:spcBef>
                <a:spcPts val="450"/>
              </a:spcBef>
              <a:spcAft>
                <a:spcPts val="450"/>
              </a:spcAft>
              <a:buFont typeface="Arial" pitchFamily="34" charset="0"/>
              <a:buChar char="•"/>
            </a:pPr>
            <a:r>
              <a:rPr lang="en-GB" altLang="en-US" sz="2400" dirty="0"/>
              <a:t>Recovery Phase actions</a:t>
            </a:r>
          </a:p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en-GB" altLang="en-US" sz="2400" dirty="0"/>
              <a:t>A list of further information sources will be provided at the end of the presentation as well as a short question and answer session.</a:t>
            </a:r>
          </a:p>
        </p:txBody>
      </p:sp>
      <p:sp>
        <p:nvSpPr>
          <p:cNvPr id="4099" name="TextBox 4"/>
          <p:cNvSpPr txBox="1">
            <a:spLocks noChangeArrowheads="1"/>
          </p:cNvSpPr>
          <p:nvPr/>
        </p:nvSpPr>
        <p:spPr bwMode="auto">
          <a:xfrm>
            <a:off x="83128" y="7407"/>
            <a:ext cx="9060872" cy="895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ts val="450"/>
              </a:spcAft>
            </a:pP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Synopsis – PHE Module 2</a:t>
            </a:r>
          </a:p>
          <a:p>
            <a:pPr>
              <a:spcAft>
                <a:spcPts val="450"/>
              </a:spcAft>
            </a:pP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Incident Response – Protecting the Public</a:t>
            </a:r>
          </a:p>
        </p:txBody>
      </p:sp>
    </p:spTree>
    <p:extLst>
      <p:ext uri="{BB962C8B-B14F-4D97-AF65-F5344CB8AC3E}">
        <p14:creationId xmlns:p14="http://schemas.microsoft.com/office/powerpoint/2010/main" val="36963195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</TotalTime>
  <Words>220</Words>
  <Application>Microsoft Office PowerPoint</Application>
  <PresentationFormat>On-screen Show (4:3)</PresentationFormat>
  <Paragraphs>21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Harold</dc:creator>
  <cp:lastModifiedBy>Paul Harold</cp:lastModifiedBy>
  <cp:revision>6</cp:revision>
  <dcterms:created xsi:type="dcterms:W3CDTF">2019-12-12T15:39:38Z</dcterms:created>
  <dcterms:modified xsi:type="dcterms:W3CDTF">2019-12-17T10:46:43Z</dcterms:modified>
</cp:coreProperties>
</file>