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sldIdLst>
    <p:sldId id="256" r:id="rId2"/>
    <p:sldId id="277" r:id="rId3"/>
    <p:sldId id="259" r:id="rId4"/>
    <p:sldId id="261" r:id="rId5"/>
    <p:sldId id="263" r:id="rId6"/>
    <p:sldId id="264" r:id="rId7"/>
    <p:sldId id="579" r:id="rId8"/>
    <p:sldId id="266" r:id="rId9"/>
    <p:sldId id="570" r:id="rId10"/>
    <p:sldId id="577" r:id="rId11"/>
    <p:sldId id="569" r:id="rId12"/>
    <p:sldId id="580" r:id="rId13"/>
    <p:sldId id="288" r:id="rId14"/>
    <p:sldId id="581" r:id="rId15"/>
    <p:sldId id="572" r:id="rId16"/>
    <p:sldId id="578" r:id="rId17"/>
    <p:sldId id="582" r:id="rId18"/>
    <p:sldId id="290" r:id="rId19"/>
    <p:sldId id="298" r:id="rId20"/>
    <p:sldId id="311" r:id="rId21"/>
    <p:sldId id="558" r:id="rId22"/>
    <p:sldId id="574" r:id="rId23"/>
    <p:sldId id="575" r:id="rId24"/>
    <p:sldId id="564" r:id="rId25"/>
    <p:sldId id="269" r:id="rId26"/>
    <p:sldId id="289" r:id="rId27"/>
    <p:sldId id="576" r:id="rId28"/>
    <p:sldId id="267" r:id="rId2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Kibble" initials="AK" lastIdx="3" clrIdx="0">
    <p:extLst>
      <p:ext uri="{19B8F6BF-5375-455C-9EA6-DF929625EA0E}">
        <p15:presenceInfo xmlns:p15="http://schemas.microsoft.com/office/powerpoint/2012/main" userId="S-1-5-21-3685816821-1215056363-1987234180-46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4F4"/>
    <a:srgbClr val="D3E3FC"/>
    <a:srgbClr val="E7F0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67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6508F-C92C-44C2-B8C1-C2FE6BCE5BDB}" type="datetimeFigureOut">
              <a:rPr lang="es-ES" smtClean="0"/>
              <a:t>23/01/2020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85927-839F-4B50-8652-E3E4D8C5ECE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495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2787B8D-43B2-4AB9-8DC5-AAF5B642DB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76270164-6BFE-4DC0-98C7-A8B3F15E19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3EFE939-22E5-4543-9158-D075F59186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F20BDBB-9976-4855-82BC-C693CA5CF90F}" type="slidenum">
              <a:rPr lang="en-GB" altLang="en-US"/>
              <a:pPr eaLnBrk="1" hangingPunct="1">
                <a:spcBef>
                  <a:spcPct val="0"/>
                </a:spcBef>
              </a:pPr>
              <a:t>13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75354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32787B8D-43B2-4AB9-8DC5-AAF5B642DB7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76270164-6BFE-4DC0-98C7-A8B3F15E192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83EFE939-22E5-4543-9158-D075F59186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6F20BDBB-9976-4855-82BC-C693CA5CF90F}" type="slidenum">
              <a:rPr lang="en-GB" altLang="en-US"/>
              <a:pPr eaLnBrk="1" hangingPunct="1">
                <a:spcBef>
                  <a:spcPct val="0"/>
                </a:spcBef>
              </a:pPr>
              <a:t>14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38507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10707-C7AA-4C2C-9865-559384A0F8F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515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E9658-CB20-425B-9FA6-F2B1FF53616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025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1F89E-F04D-4972-8D49-077D51276AB6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59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80AA1-FB0E-43C0-821D-4479F0300F4E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264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54A3-0318-4AA2-A462-99062150A9B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807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DB603-49C9-489A-8613-6548AC4056C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68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B05B-1579-43E3-AF65-C68E8F26A046}" type="datetime1">
              <a:rPr lang="es-ES" smtClean="0"/>
              <a:t>23/01/2020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1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6685F-0213-444F-B5D0-1B53A7D37D2A}" type="datetime1">
              <a:rPr lang="es-ES" smtClean="0"/>
              <a:t>23/01/2020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343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36DB-2208-4193-92A4-25091F40EA08}" type="datetime1">
              <a:rPr lang="es-ES" smtClean="0"/>
              <a:t>23/01/2020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42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DCB72-8AF5-47A7-8181-B9C76F1BA0FA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7838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78FF-6432-4584-AE54-77EE3EE0233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09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FA733-EDAA-4EE8-B51B-333FAE8BC3D2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98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5.emf"/><Relationship Id="rId4" Type="http://schemas.openxmlformats.org/officeDocument/2006/relationships/package" Target="../embeddings/Microsoft_Excel_Worksheet.xls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sv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ssets.publishing.service.gov.uk/government/uploads/system/uploads/attachment_data/file/203631/CHaP_Report_21.pdf" TargetMode="External"/><Relationship Id="rId4" Type="http://schemas.openxmlformats.org/officeDocument/2006/relationships/image" Target="../media/image33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s://uk-air.defra.gov.uk/air-pollution/daqi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uk-air.defra.gov.uk/air-pollution/daqi" TargetMode="External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sv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svg"/><Relationship Id="rId5" Type="http://schemas.openxmlformats.org/officeDocument/2006/relationships/image" Target="../media/image42.png"/><Relationship Id="rId4" Type="http://schemas.openxmlformats.org/officeDocument/2006/relationships/image" Target="../media/image41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weetdeck.twitter.com/" TargetMode="External"/><Relationship Id="rId5" Type="http://schemas.openxmlformats.org/officeDocument/2006/relationships/hyperlink" Target="https://www.brandwatch.com/" TargetMode="External"/><Relationship Id="rId4" Type="http://schemas.openxmlformats.org/officeDocument/2006/relationships/image" Target="../media/image4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copol.eu/?/=/lang/en" TargetMode="External"/><Relationship Id="rId7" Type="http://schemas.openxmlformats.org/officeDocument/2006/relationships/hyperlink" Target="https://www.gov.uk/government/publications/uk-recovery-handbook-for-chemical-incidents-and-associated-publications" TargetMode="External"/><Relationship Id="rId2" Type="http://schemas.openxmlformats.org/officeDocument/2006/relationships/hyperlink" Target="https://www.who.int/environmental_health_emergencies/e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hazrunoff.eu/tools-for-situation-awareness-emergency-response/" TargetMode="External"/><Relationship Id="rId5" Type="http://schemas.openxmlformats.org/officeDocument/2006/relationships/hyperlink" Target="https://www.phmsa.dot.gov/hazmat/erg/emergency-response-guidebook-erg" TargetMode="External"/><Relationship Id="rId4" Type="http://schemas.openxmlformats.org/officeDocument/2006/relationships/hyperlink" Target="http://www.cardiffmet.ac.uk/health/ITC/Pages/Public-Health-Management-for-Incidents-and-Events.aspx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gov.uk/government/publications/chlorine-dioxide-incident-managemen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8296AED-3BBA-4552-8376-2906F40B68A2}"/>
              </a:ext>
            </a:extLst>
          </p:cNvPr>
          <p:cNvSpPr/>
          <p:nvPr/>
        </p:nvSpPr>
        <p:spPr>
          <a:xfrm>
            <a:off x="230909" y="3243317"/>
            <a:ext cx="8682182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Incident Response – </a:t>
            </a:r>
          </a:p>
          <a:p>
            <a:pPr lvl="0" algn="ctr">
              <a:spcAft>
                <a:spcPts val="600"/>
              </a:spcAft>
            </a:pPr>
            <a:r>
              <a:rPr lang="en-GB" sz="4000" b="1" dirty="0">
                <a:latin typeface="Arial" panose="020B0604020202020204" pitchFamily="34" charset="0"/>
                <a:cs typeface="Arial" panose="020B0604020202020204" pitchFamily="34" charset="0"/>
              </a:rPr>
              <a:t>Protecting the Public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2C4604-83A9-4C75-AF5E-8926F7077090}"/>
              </a:ext>
            </a:extLst>
          </p:cNvPr>
          <p:cNvSpPr/>
          <p:nvPr/>
        </p:nvSpPr>
        <p:spPr>
          <a:xfrm>
            <a:off x="157019" y="5865227"/>
            <a:ext cx="6640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4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567209-FDA9-4D4A-9F37-C7AEA2BD02F0}"/>
              </a:ext>
            </a:extLst>
          </p:cNvPr>
          <p:cNvSpPr/>
          <p:nvPr/>
        </p:nvSpPr>
        <p:spPr>
          <a:xfrm>
            <a:off x="0" y="544072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400" dirty="0"/>
              <a:t>Public Health England</a:t>
            </a:r>
          </a:p>
          <a:p>
            <a:r>
              <a:rPr lang="en-GB" sz="2400" dirty="0"/>
              <a:t>Workshop</a:t>
            </a:r>
          </a:p>
          <a:p>
            <a:r>
              <a:rPr lang="en-GB" sz="2400" dirty="0"/>
              <a:t>xx/xx/</a:t>
            </a:r>
            <a:r>
              <a:rPr lang="en-GB" sz="2400" dirty="0" err="1"/>
              <a:t>xxxx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08020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0613A82-E424-4348-A23C-3B08A99A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61869"/>
            <a:ext cx="8804274" cy="561975"/>
          </a:xfrm>
        </p:spPr>
        <p:txBody>
          <a:bodyPr>
            <a:normAutofit/>
          </a:bodyPr>
          <a:lstStyle/>
          <a:p>
            <a:r>
              <a:rPr lang="en-GB" altLang="en-US" b="1" dirty="0">
                <a:latin typeface="+mn-lt"/>
              </a:rPr>
              <a:t>Graniteville – Immediate Actions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5ADC52D-9ECB-4D8D-BCB1-11B24B14DC8A}"/>
              </a:ext>
            </a:extLst>
          </p:cNvPr>
          <p:cNvSpPr/>
          <p:nvPr/>
        </p:nvSpPr>
        <p:spPr>
          <a:xfrm>
            <a:off x="221254" y="611006"/>
            <a:ext cx="629203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Approximately 15 minutes - 300m exclusion “hot-zone” defined (Standard ERG Guidance).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Marshalling of firefighting personnel and equipment at a staging area </a:t>
            </a: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upwind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 of the release site.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A6D9436-D1CF-4B31-A852-567911C97508}"/>
              </a:ext>
            </a:extLst>
          </p:cNvPr>
          <p:cNvSpPr/>
          <p:nvPr/>
        </p:nvSpPr>
        <p:spPr>
          <a:xfrm>
            <a:off x="182659" y="2202586"/>
            <a:ext cx="646490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Within 50 minutes - decontamination stations organized upwind and at boundary of hot zone.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After 1 hour firefighter entry teams, wearing personal protective equipment entered the “Hot Zone”. 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Triaged and casualties removed to one of the decontamination stations.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F0CF3F6-15D2-4931-B4AA-AD264D2461E6}"/>
              </a:ext>
            </a:extLst>
          </p:cNvPr>
          <p:cNvSpPr/>
          <p:nvPr/>
        </p:nvSpPr>
        <p:spPr>
          <a:xfrm>
            <a:off x="169861" y="4588714"/>
            <a:ext cx="590410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Nine people died, 72 were hospitalized, 525 were examined as outpatients.</a:t>
            </a:r>
          </a:p>
          <a:p>
            <a:endParaRPr lang="en-GB" sz="10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5,400 residents within a mile of the crash site were forced to evacuate their homes. </a:t>
            </a:r>
            <a:endParaRPr lang="en-GB" sz="2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9C1B3-F9C9-4C61-AB3A-B2187F70EF3F}"/>
              </a:ext>
            </a:extLst>
          </p:cNvPr>
          <p:cNvSpPr/>
          <p:nvPr/>
        </p:nvSpPr>
        <p:spPr>
          <a:xfrm>
            <a:off x="182659" y="6350972"/>
            <a:ext cx="432824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1200"/>
              </a:spcBef>
              <a:spcAft>
                <a:spcPts val="0"/>
              </a:spcAft>
            </a:pPr>
            <a:r>
              <a:rPr lang="en-GB" sz="1200" dirty="0" err="1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Cevik</a:t>
            </a:r>
            <a:r>
              <a:rPr lang="en-GB" sz="1200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et al. Mass casualties from acute inhalation of chlorine gas. Southern medical journal. 2009. Vol 102, No 12.</a:t>
            </a:r>
            <a:endParaRPr lang="en-GB" sz="1200" dirty="0">
              <a:effectLst/>
              <a:latin typeface="Verdana" panose="020B060403050404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C50848-89E4-4971-A03B-BB0D764B33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-400" b="15821"/>
          <a:stretch/>
        </p:blipFill>
        <p:spPr>
          <a:xfrm>
            <a:off x="6634767" y="707319"/>
            <a:ext cx="2326573" cy="21778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F40C48C-E566-4EFB-B761-2B954A8993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766" y="3226295"/>
            <a:ext cx="2326573" cy="230832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73965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>
            <a:extLst>
              <a:ext uri="{FF2B5EF4-FFF2-40B4-BE49-F238E27FC236}">
                <a16:creationId xmlns:a16="http://schemas.microsoft.com/office/drawing/2014/main" id="{92E7DF7D-DC45-4D4C-812D-07D63E1AB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490" y="212783"/>
            <a:ext cx="7065818" cy="6278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533400" indent="-3429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800" b="1" dirty="0"/>
              <a:t>Wider Population Protection - Sheltering</a:t>
            </a:r>
            <a:r>
              <a:rPr lang="en-GB" altLang="en-US" sz="2800" dirty="0"/>
              <a:t> </a:t>
            </a:r>
          </a:p>
          <a:p>
            <a:pPr eaLnBrk="1" hangingPunct="1">
              <a:spcBef>
                <a:spcPct val="0"/>
              </a:spcBef>
              <a:spcAft>
                <a:spcPts val="600"/>
              </a:spcAft>
              <a:buFontTx/>
              <a:buNone/>
            </a:pPr>
            <a:r>
              <a:rPr lang="en-GB" altLang="en-US" sz="2800" dirty="0"/>
              <a:t>Often the default advice where there is risk of wider impacts (e.g. smoke or vapours):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b="1" dirty="0"/>
              <a:t>Go-in, Turn-on, Tune-in</a:t>
            </a:r>
            <a:r>
              <a:rPr lang="en-GB" altLang="en-US" dirty="0"/>
              <a:t> (to media sources) 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/>
              <a:t>Keep doors and windows closed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/>
              <a:t>Close blinds and curtains if risk of explosion 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/>
              <a:t>Turn off air condition / ventilation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/>
              <a:t>If necessary seal doors and windows with damp towels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/>
              <a:t>Use showers to knock-out gases if appropriate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altLang="en-US" dirty="0">
                <a:solidFill>
                  <a:srgbClr val="FF0000"/>
                </a:solidFill>
              </a:rPr>
              <a:t>Ventilate properties when danger has passed</a:t>
            </a:r>
            <a:endParaRPr lang="en-GB" altLang="en-US" sz="2800" dirty="0">
              <a:solidFill>
                <a:srgbClr val="FF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2800" dirty="0"/>
          </a:p>
        </p:txBody>
      </p:sp>
      <p:pic>
        <p:nvPicPr>
          <p:cNvPr id="3" name="Graphic 2" descr="House">
            <a:extLst>
              <a:ext uri="{FF2B5EF4-FFF2-40B4-BE49-F238E27FC236}">
                <a16:creationId xmlns:a16="http://schemas.microsoft.com/office/drawing/2014/main" id="{F70F613F-B1E6-41C6-9D54-64FC0E818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47971" y="812799"/>
            <a:ext cx="1669473" cy="1669473"/>
          </a:xfrm>
          <a:prstGeom prst="rect">
            <a:avLst/>
          </a:prstGeom>
        </p:spPr>
      </p:pic>
      <p:pic>
        <p:nvPicPr>
          <p:cNvPr id="5" name="Graphic 4" descr="Megaphone">
            <a:extLst>
              <a:ext uri="{FF2B5EF4-FFF2-40B4-BE49-F238E27FC236}">
                <a16:creationId xmlns:a16="http://schemas.microsoft.com/office/drawing/2014/main" id="{A2B696B0-59C5-4D3D-8709-AE8EC47E79F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35900" y="4528128"/>
            <a:ext cx="1272309" cy="1272309"/>
          </a:xfrm>
          <a:prstGeom prst="rect">
            <a:avLst/>
          </a:prstGeom>
        </p:spPr>
      </p:pic>
      <p:pic>
        <p:nvPicPr>
          <p:cNvPr id="7" name="Graphic 6" descr="Radio">
            <a:extLst>
              <a:ext uri="{FF2B5EF4-FFF2-40B4-BE49-F238E27FC236}">
                <a16:creationId xmlns:a16="http://schemas.microsoft.com/office/drawing/2014/main" id="{11F1A0EA-2ACA-4758-B4C4-366C4DE314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01972" y="2810164"/>
            <a:ext cx="1390072" cy="139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685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3E40F3D-7D8A-4352-B053-4B3C43CC1348}"/>
              </a:ext>
            </a:extLst>
          </p:cNvPr>
          <p:cNvSpPr/>
          <p:nvPr/>
        </p:nvSpPr>
        <p:spPr>
          <a:xfrm>
            <a:off x="138545" y="707882"/>
            <a:ext cx="900545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2075" lvl="1">
              <a:spcBef>
                <a:spcPct val="0"/>
              </a:spcBef>
            </a:pPr>
            <a:r>
              <a:rPr lang="en-GB" sz="2800" dirty="0">
                <a:cs typeface="Times New Roman" pitchFamily="18" charset="0"/>
              </a:rPr>
              <a:t>Sheltering will be helpful when the wind direction is changeable or buoyant but will not protect indefinitely</a:t>
            </a:r>
            <a:endParaRPr lang="en-GB" altLang="en-US" sz="2800" dirty="0"/>
          </a:p>
        </p:txBody>
      </p:sp>
      <p:grpSp>
        <p:nvGrpSpPr>
          <p:cNvPr id="8" name="Group 5">
            <a:extLst>
              <a:ext uri="{FF2B5EF4-FFF2-40B4-BE49-F238E27FC236}">
                <a16:creationId xmlns:a16="http://schemas.microsoft.com/office/drawing/2014/main" id="{1D89062A-6A17-4A28-929E-F7A8B0C9148B}"/>
              </a:ext>
            </a:extLst>
          </p:cNvPr>
          <p:cNvGrpSpPr>
            <a:grpSpLocks/>
          </p:cNvGrpSpPr>
          <p:nvPr/>
        </p:nvGrpSpPr>
        <p:grpSpPr bwMode="auto">
          <a:xfrm>
            <a:off x="243778" y="2041047"/>
            <a:ext cx="4397494" cy="2494789"/>
            <a:chOff x="1957388" y="2286000"/>
            <a:chExt cx="5249862" cy="3095625"/>
          </a:xfrm>
        </p:grpSpPr>
        <p:pic>
          <p:nvPicPr>
            <p:cNvPr id="9" name="Picture 5">
              <a:extLst>
                <a:ext uri="{FF2B5EF4-FFF2-40B4-BE49-F238E27FC236}">
                  <a16:creationId xmlns:a16="http://schemas.microsoft.com/office/drawing/2014/main" id="{6DFECC7A-FC2F-43C1-A955-4C2E0B98A2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8025" y="2286000"/>
              <a:ext cx="5229225" cy="2397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49C5A83-06EA-4FA9-8682-99B87D0DA5B6}"/>
                </a:ext>
              </a:extLst>
            </p:cNvPr>
            <p:cNvSpPr/>
            <p:nvPr/>
          </p:nvSpPr>
          <p:spPr>
            <a:xfrm>
              <a:off x="1957388" y="4797425"/>
              <a:ext cx="4571999" cy="5842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GB" sz="1600" dirty="0"/>
                <a:t>Figure. The movement of a plume at a given moment in time</a:t>
              </a:r>
            </a:p>
          </p:txBody>
        </p:sp>
      </p:grpSp>
      <p:graphicFrame>
        <p:nvGraphicFramePr>
          <p:cNvPr id="11" name="Object 6">
            <a:extLst>
              <a:ext uri="{FF2B5EF4-FFF2-40B4-BE49-F238E27FC236}">
                <a16:creationId xmlns:a16="http://schemas.microsoft.com/office/drawing/2014/main" id="{7CC83EA7-67F4-49B1-A624-1F4B78D4DA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1943866"/>
              </p:ext>
            </p:extLst>
          </p:nvPr>
        </p:nvGraphicFramePr>
        <p:xfrm>
          <a:off x="4257892" y="3075709"/>
          <a:ext cx="4562835" cy="25973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Worksheet" r:id="rId4" imgW="4572000" imgH="2590800" progId="Excel.Sheet.12">
                  <p:embed/>
                </p:oleObj>
              </mc:Choice>
              <mc:Fallback>
                <p:oleObj name="Worksheet" r:id="rId4" imgW="4572000" imgH="2590800" progId="Excel.Sheet.12">
                  <p:embed/>
                  <p:pic>
                    <p:nvPicPr>
                      <p:cNvPr id="348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57892" y="3075709"/>
                        <a:ext cx="4562835" cy="25973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D15CA705-6052-4E60-AE04-8C1A58BC277A}"/>
              </a:ext>
            </a:extLst>
          </p:cNvPr>
          <p:cNvSpPr txBox="1"/>
          <p:nvPr/>
        </p:nvSpPr>
        <p:spPr>
          <a:xfrm>
            <a:off x="8167066" y="5673064"/>
            <a:ext cx="5293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PHE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EEBE7CB-BF96-4B0B-A202-D1887987FBAA}"/>
              </a:ext>
            </a:extLst>
          </p:cNvPr>
          <p:cNvSpPr/>
          <p:nvPr/>
        </p:nvSpPr>
        <p:spPr>
          <a:xfrm>
            <a:off x="243778" y="123107"/>
            <a:ext cx="4847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ts val="600"/>
              </a:spcAft>
            </a:pPr>
            <a:r>
              <a:rPr lang="en-GB" altLang="en-US" sz="3200" b="1" dirty="0"/>
              <a:t>Sheltering - Considerations</a:t>
            </a:r>
            <a:r>
              <a:rPr lang="en-GB" altLang="en-US" sz="3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38926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3">
            <a:extLst>
              <a:ext uri="{FF2B5EF4-FFF2-40B4-BE49-F238E27FC236}">
                <a16:creationId xmlns:a16="http://schemas.microsoft.com/office/drawing/2014/main" id="{41AC6EE4-773F-4709-82C2-95F97F244E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136" y="183270"/>
            <a:ext cx="6299200" cy="6063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800100" indent="-34290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b="1" dirty="0"/>
              <a:t>Wider Population Protection - Evacuation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8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dirty="0"/>
              <a:t>Where sheltering cannot afford adequate protection.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dirty="0"/>
              <a:t>Requires people to leave their homes / workplaces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dirty="0"/>
              <a:t>Often used for non-residential situations     e.g. workplace, outdoor scenarios.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800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GB" altLang="en-US" sz="2800" dirty="0"/>
              <a:t>Process needs to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GB" altLang="en-US" sz="800" dirty="0"/>
          </a:p>
          <a:p>
            <a:pPr marL="342900" indent="-342900" eaLnBrk="1" hangingPunct="1">
              <a:spcBef>
                <a:spcPct val="0"/>
              </a:spcBef>
              <a:defRPr/>
            </a:pPr>
            <a:r>
              <a:rPr lang="en-GB" altLang="en-US" sz="2800" dirty="0"/>
              <a:t>Be co-ordinated with multiagency input</a:t>
            </a:r>
          </a:p>
          <a:p>
            <a:pPr marL="342900" indent="-342900" eaLnBrk="1" hangingPunct="1">
              <a:spcBef>
                <a:spcPct val="0"/>
              </a:spcBef>
              <a:defRPr/>
            </a:pPr>
            <a:r>
              <a:rPr lang="en-GB" altLang="en-US" sz="2800" dirty="0"/>
              <a:t>Be mindful of </a:t>
            </a:r>
            <a:r>
              <a:rPr lang="en-GB" altLang="en-US" sz="2800" b="1" dirty="0"/>
              <a:t>susceptible individuals                  </a:t>
            </a:r>
            <a:r>
              <a:rPr lang="en-GB" altLang="en-US" sz="2800" dirty="0"/>
              <a:t>e.g. young, elderly and infirm.</a:t>
            </a:r>
          </a:p>
          <a:p>
            <a:pPr marL="342900" indent="-342900" eaLnBrk="1" hangingPunct="1">
              <a:spcBef>
                <a:spcPct val="0"/>
              </a:spcBef>
              <a:defRPr/>
            </a:pPr>
            <a:r>
              <a:rPr lang="en-GB" altLang="en-US" sz="2800" dirty="0"/>
              <a:t>Have transport and reception facilities available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E023FF-B780-43CF-A363-184531E96368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8333" y="3186545"/>
            <a:ext cx="2153531" cy="23839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4D7106-FAD9-42B9-846B-5255101D2D16}"/>
              </a:ext>
            </a:extLst>
          </p:cNvPr>
          <p:cNvSpPr txBox="1"/>
          <p:nvPr/>
        </p:nvSpPr>
        <p:spPr>
          <a:xfrm>
            <a:off x="8194775" y="5570523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  <p:pic>
        <p:nvPicPr>
          <p:cNvPr id="3" name="Graphic 2" descr="Run">
            <a:extLst>
              <a:ext uri="{FF2B5EF4-FFF2-40B4-BE49-F238E27FC236}">
                <a16:creationId xmlns:a16="http://schemas.microsoft.com/office/drawing/2014/main" id="{771EBA36-D9DD-4244-B554-76315A5DBA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96364" y="173037"/>
            <a:ext cx="2153531" cy="215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8250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84D7106-FAD9-42B9-846B-5255101D2D16}"/>
              </a:ext>
            </a:extLst>
          </p:cNvPr>
          <p:cNvSpPr txBox="1"/>
          <p:nvPr/>
        </p:nvSpPr>
        <p:spPr>
          <a:xfrm>
            <a:off x="8441569" y="5644414"/>
            <a:ext cx="5293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PHE</a:t>
            </a:r>
          </a:p>
        </p:txBody>
      </p:sp>
      <p:pic>
        <p:nvPicPr>
          <p:cNvPr id="7" name="Picture 7" descr="fire">
            <a:extLst>
              <a:ext uri="{FF2B5EF4-FFF2-40B4-BE49-F238E27FC236}">
                <a16:creationId xmlns:a16="http://schemas.microsoft.com/office/drawing/2014/main" id="{B36D88A6-BFB8-44E8-BD51-EC6BB2EF55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54974" y="2474084"/>
            <a:ext cx="4488459" cy="3077966"/>
          </a:xfrm>
          <a:prstGeom prst="rect">
            <a:avLst/>
          </a:prstGeom>
          <a:noFill/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955021F7-9D64-40DF-95E3-F677F08B77A4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00567" y="717983"/>
            <a:ext cx="4157397" cy="4064455"/>
          </a:xfrm>
        </p:spPr>
        <p:txBody>
          <a:bodyPr>
            <a:noAutofit/>
          </a:bodyPr>
          <a:lstStyle/>
          <a:p>
            <a:pPr marL="0" indent="0"/>
            <a:r>
              <a:rPr lang="en-GB" sz="2800" dirty="0">
                <a:solidFill>
                  <a:schemeClr val="tx1"/>
                </a:solidFill>
              </a:rPr>
              <a:t>May be logistically difficult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Time of day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Panic / Grid-locking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Reluctance</a:t>
            </a:r>
          </a:p>
          <a:p>
            <a:pPr marL="0" indent="0"/>
            <a:r>
              <a:rPr lang="en-GB" sz="2800" dirty="0">
                <a:solidFill>
                  <a:schemeClr val="tx1"/>
                </a:solidFill>
              </a:rPr>
              <a:t>May increase exposure</a:t>
            </a:r>
          </a:p>
          <a:p>
            <a:pPr marL="0" indent="0"/>
            <a:r>
              <a:rPr lang="en-GB" sz="2800" dirty="0">
                <a:solidFill>
                  <a:schemeClr val="tx1"/>
                </a:solidFill>
              </a:rPr>
              <a:t>Therefore, normal advice to shelter.</a:t>
            </a:r>
          </a:p>
          <a:p>
            <a:pPr marL="0" indent="0"/>
            <a:r>
              <a:rPr lang="en-GB" sz="2800" dirty="0">
                <a:solidFill>
                  <a:schemeClr val="tx1"/>
                </a:solidFill>
              </a:rPr>
              <a:t>Exceptions: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Risk of fire/explosion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Build up of dangerous levels</a:t>
            </a:r>
          </a:p>
          <a:p>
            <a:pPr lvl="1">
              <a:buFont typeface="Arial" pitchFamily="34" charset="0"/>
              <a:buChar char="•"/>
            </a:pPr>
            <a:r>
              <a:rPr lang="en-GB" sz="2800" dirty="0"/>
              <a:t>Prolonged events</a:t>
            </a:r>
          </a:p>
          <a:p>
            <a:pPr marL="0" indent="0"/>
            <a:endParaRPr lang="en-GB" sz="2800" dirty="0">
              <a:solidFill>
                <a:schemeClr val="tx1"/>
              </a:solidFill>
            </a:endParaRPr>
          </a:p>
          <a:p>
            <a:pPr marL="0" indent="0">
              <a:buFontTx/>
              <a:buChar char="•"/>
            </a:pP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A9A291B-9922-4389-B74F-33D279FC19C0}"/>
              </a:ext>
            </a:extLst>
          </p:cNvPr>
          <p:cNvSpPr/>
          <p:nvPr/>
        </p:nvSpPr>
        <p:spPr>
          <a:xfrm>
            <a:off x="100567" y="40844"/>
            <a:ext cx="48818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GB" altLang="en-US" sz="3200" b="1" dirty="0"/>
              <a:t>Evacuation - Considerations</a:t>
            </a:r>
          </a:p>
        </p:txBody>
      </p:sp>
    </p:spTree>
    <p:extLst>
      <p:ext uri="{BB962C8B-B14F-4D97-AF65-F5344CB8AC3E}">
        <p14:creationId xmlns:p14="http://schemas.microsoft.com/office/powerpoint/2010/main" val="13236364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0613A82-E424-4348-A23C-3B08A99A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51" y="-19504"/>
            <a:ext cx="8789411" cy="561975"/>
          </a:xfrm>
        </p:spPr>
        <p:txBody>
          <a:bodyPr>
            <a:normAutofit fontScale="90000"/>
          </a:bodyPr>
          <a:lstStyle/>
          <a:p>
            <a:r>
              <a:rPr lang="en-GB" altLang="en-US" b="1" dirty="0">
                <a:latin typeface="+mn-lt"/>
              </a:rPr>
              <a:t>Case Study – </a:t>
            </a:r>
            <a:r>
              <a:rPr lang="en-GB" sz="3600" b="1" dirty="0">
                <a:latin typeface="+mn-lt"/>
              </a:rPr>
              <a:t>Tyre Fire Wales - </a:t>
            </a:r>
            <a:r>
              <a:rPr lang="en-GB" altLang="en-US" b="1" dirty="0">
                <a:latin typeface="+mn-lt"/>
              </a:rPr>
              <a:t>Wider Protection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1C3D9CA-4BE4-42D2-AAE3-E0499EACB7CC}"/>
              </a:ext>
            </a:extLst>
          </p:cNvPr>
          <p:cNvSpPr/>
          <p:nvPr/>
        </p:nvSpPr>
        <p:spPr>
          <a:xfrm>
            <a:off x="123678" y="659334"/>
            <a:ext cx="62678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June 2011 - fire at an unoccupied warehouse on an industrial estate in South Wales.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Source material comprised 5,000 tonnes of tyre ‘flock’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The fire continued to burn over the three-week period producing dense smoke.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5B090B-E957-4D45-BD25-49EE315AA78D}"/>
              </a:ext>
            </a:extLst>
          </p:cNvPr>
          <p:cNvSpPr/>
          <p:nvPr/>
        </p:nvSpPr>
        <p:spPr>
          <a:xfrm>
            <a:off x="123679" y="2731000"/>
            <a:ext cx="6498998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Very quickly - Major incident declared.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A strategic coordination group (SCG) led by the local authority was established to provide risk assessment and incident management / Advice.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Key strategic decisions needed around risks to the public and the need for shelter and / or evacuation.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Real-time ambient air quality monitoring was implemented to assist in decision making 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2B909E-ABE6-4B28-B558-20DDF0DF65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22677" y="2357978"/>
            <a:ext cx="2397644" cy="169603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470181-4378-4E0E-99EF-4A1C9F4276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2677" y="588216"/>
            <a:ext cx="2397644" cy="167827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E59A33B-06BD-4490-9ADF-8A54F51A923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5089" b="-825"/>
          <a:stretch/>
        </p:blipFill>
        <p:spPr>
          <a:xfrm>
            <a:off x="6622677" y="4145500"/>
            <a:ext cx="2397644" cy="169603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FBF2D3BF-3E87-4F0D-BA15-20DB4C87D5D9}"/>
              </a:ext>
            </a:extLst>
          </p:cNvPr>
          <p:cNvSpPr/>
          <p:nvPr/>
        </p:nvSpPr>
        <p:spPr>
          <a:xfrm>
            <a:off x="123679" y="5962654"/>
            <a:ext cx="3860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000" dirty="0">
                <a:hlinkClick r:id="rId5"/>
              </a:rPr>
              <a:t>https://assets.publishing.service.gov.uk/government/uploads/system/uploads/attachment_data/file/203631/CHaP_Report_21.pdf</a:t>
            </a:r>
            <a:r>
              <a:rPr lang="en-GB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769403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0613A82-E424-4348-A23C-3B08A99A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782" y="84435"/>
            <a:ext cx="9012000" cy="423428"/>
          </a:xfrm>
        </p:spPr>
        <p:txBody>
          <a:bodyPr>
            <a:normAutofit fontScale="90000"/>
          </a:bodyPr>
          <a:lstStyle/>
          <a:p>
            <a:r>
              <a:rPr lang="en-GB" altLang="en-US" b="1" dirty="0">
                <a:latin typeface="+mn-lt"/>
              </a:rPr>
              <a:t>Should you stay or should you go?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D63E809-6782-4110-8672-AC07D9AD642D}"/>
              </a:ext>
            </a:extLst>
          </p:cNvPr>
          <p:cNvSpPr/>
          <p:nvPr/>
        </p:nvSpPr>
        <p:spPr>
          <a:xfrm>
            <a:off x="96018" y="606284"/>
            <a:ext cx="4762965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Default public health advice - Shelter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Informed primarily by air monitoring.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But also</a:t>
            </a:r>
          </a:p>
          <a:p>
            <a:pPr marL="360363" indent="-166688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fire fighting activities, </a:t>
            </a:r>
          </a:p>
          <a:p>
            <a:pPr marL="360363" indent="-166688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meteorological forecasts, </a:t>
            </a:r>
          </a:p>
          <a:p>
            <a:pPr marL="360363" indent="-166688">
              <a:buFont typeface="Arial" panose="020B0604020202020204" pitchFamily="34" charset="0"/>
              <a:buChar char="•"/>
            </a:pP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logistics.</a:t>
            </a:r>
          </a:p>
          <a:p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Public Health Outcomes</a:t>
            </a: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Communities up to 2 km from the incident (estimated population 24,812) potentially exposed.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98 health concerns reported during incident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Reports consistent with smoke exposure: coughs, sore throats, eye irritation, headaches and nausea.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853367-3D30-4B7E-9EE2-67A74B00E05B}"/>
              </a:ext>
            </a:extLst>
          </p:cNvPr>
          <p:cNvSpPr/>
          <p:nvPr/>
        </p:nvSpPr>
        <p:spPr>
          <a:xfrm>
            <a:off x="6144140" y="5716681"/>
            <a:ext cx="29998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hlinkClick r:id="rId2"/>
              </a:rPr>
              <a:t>https://uk-air.defra.gov.uk/air-pollution/daqi</a:t>
            </a:r>
            <a:r>
              <a:rPr lang="en-GB" sz="1200" dirty="0"/>
              <a:t>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B1A96-9611-4632-9E53-1A1B7FE5CA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551" r="2652"/>
          <a:stretch/>
        </p:blipFill>
        <p:spPr>
          <a:xfrm>
            <a:off x="5666509" y="22449"/>
            <a:ext cx="3432273" cy="2059882"/>
          </a:xfrm>
          <a:prstGeom prst="rect">
            <a:avLst/>
          </a:prstGeom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DCC184D1-194A-40D1-A292-63D7C3491AF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983" y="1651432"/>
            <a:ext cx="4060137" cy="2873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16B14A6-F8E8-4C33-8CFF-EC334DD6CD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555" t="23737" r="28384" b="31010"/>
          <a:stretch/>
        </p:blipFill>
        <p:spPr>
          <a:xfrm>
            <a:off x="4636655" y="3967693"/>
            <a:ext cx="4411327" cy="169977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363209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743E926C-275F-45F0-AD5F-F280BE92C5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628" y="295564"/>
            <a:ext cx="8398962" cy="4828451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A0761890-A4E7-40FA-8777-FBABE963A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5491" y="5617017"/>
            <a:ext cx="5237018" cy="423428"/>
          </a:xfrm>
        </p:spPr>
        <p:txBody>
          <a:bodyPr>
            <a:normAutofit fontScale="90000"/>
          </a:bodyPr>
          <a:lstStyle/>
          <a:p>
            <a:r>
              <a:rPr lang="en-GB" altLang="en-US" dirty="0">
                <a:latin typeface="+mn-lt"/>
              </a:rPr>
              <a:t>Banding is based upon specific chemical concentrations and exposure duration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77EC372-348C-4476-883F-A99A3C179697}"/>
              </a:ext>
            </a:extLst>
          </p:cNvPr>
          <p:cNvSpPr/>
          <p:nvPr/>
        </p:nvSpPr>
        <p:spPr>
          <a:xfrm>
            <a:off x="5845512" y="5124015"/>
            <a:ext cx="299986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200" dirty="0">
                <a:hlinkClick r:id="rId3"/>
              </a:rPr>
              <a:t>https://uk-air.defra.gov.uk/air-pollution/daqi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4105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23647067-9F99-487D-B33C-EA392187D8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153" y="572908"/>
            <a:ext cx="873023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sz="2400" dirty="0"/>
              <a:t>Clear mechanisms for effective and early communication. Forms an essential component of emergency planning, preparedness and response.</a:t>
            </a:r>
          </a:p>
        </p:txBody>
      </p:sp>
      <p:pic>
        <p:nvPicPr>
          <p:cNvPr id="7" name="Picture 33" descr="couv_bull8">
            <a:extLst>
              <a:ext uri="{FF2B5EF4-FFF2-40B4-BE49-F238E27FC236}">
                <a16:creationId xmlns:a16="http://schemas.microsoft.com/office/drawing/2014/main" id="{770DED6C-E163-487C-B478-2CB76CE252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/>
          </a:blip>
          <a:srcRect/>
          <a:stretch/>
        </p:blipFill>
        <p:spPr bwMode="auto">
          <a:xfrm>
            <a:off x="6505175" y="3583709"/>
            <a:ext cx="2510672" cy="2356346"/>
          </a:xfrm>
          <a:prstGeom prst="ellipse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7172" name="Rectangle 8">
            <a:extLst>
              <a:ext uri="{FF2B5EF4-FFF2-40B4-BE49-F238E27FC236}">
                <a16:creationId xmlns:a16="http://schemas.microsoft.com/office/drawing/2014/main" id="{4373EF95-DEF1-4389-B105-AFB8DB2BD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" y="37168"/>
            <a:ext cx="765344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sz="2800" b="1" dirty="0"/>
              <a:t>Getting Advice to the Public - Risk Communication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B54B38-9233-42C6-81A3-277965A0209A}"/>
              </a:ext>
            </a:extLst>
          </p:cNvPr>
          <p:cNvSpPr/>
          <p:nvPr/>
        </p:nvSpPr>
        <p:spPr>
          <a:xfrm>
            <a:off x="128153" y="1785757"/>
            <a:ext cx="3273425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b="1" dirty="0"/>
              <a:t>Risk communication </a:t>
            </a:r>
            <a:endParaRPr lang="fr-FR" sz="28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51D180-F993-428E-9862-9B23D1280E6F}"/>
              </a:ext>
            </a:extLst>
          </p:cNvPr>
          <p:cNvSpPr/>
          <p:nvPr/>
        </p:nvSpPr>
        <p:spPr>
          <a:xfrm>
            <a:off x="128153" y="3960615"/>
            <a:ext cx="34480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GB" sz="2800" b="1" dirty="0">
                <a:solidFill>
                  <a:srgbClr val="FF0000"/>
                </a:solidFill>
              </a:rPr>
              <a:t>Crisis communication </a:t>
            </a:r>
            <a:endParaRPr lang="fr-FR" sz="28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73414DF1-B04C-440E-9469-B4C6588F85D9}"/>
              </a:ext>
            </a:extLst>
          </p:cNvPr>
          <p:cNvSpPr/>
          <p:nvPr/>
        </p:nvSpPr>
        <p:spPr>
          <a:xfrm>
            <a:off x="128153" y="2349500"/>
            <a:ext cx="888769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Developed at the planning stage.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Predetermined materials regarding hazards and response.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dirty="0"/>
              <a:t>Should be done in liaison with all stakeholders including local communities, businesses and action groups.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2818886-D195-4481-AC86-7014EEF84BCA}"/>
              </a:ext>
            </a:extLst>
          </p:cNvPr>
          <p:cNvSpPr/>
          <p:nvPr/>
        </p:nvSpPr>
        <p:spPr>
          <a:xfrm>
            <a:off x="128153" y="4548327"/>
            <a:ext cx="62121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During an incident 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Involving essential advice such as sheltering, evacuation, all-clear messages etc. via various media</a:t>
            </a:r>
            <a:endParaRPr lang="fr-FR" sz="2400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14D413-B252-4BE9-B717-A2716819A0E0}"/>
              </a:ext>
            </a:extLst>
          </p:cNvPr>
          <p:cNvSpPr txBox="1"/>
          <p:nvPr/>
        </p:nvSpPr>
        <p:spPr>
          <a:xfrm>
            <a:off x="8230851" y="5659690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</p:spTree>
    <p:extLst>
      <p:ext uri="{BB962C8B-B14F-4D97-AF65-F5344CB8AC3E}">
        <p14:creationId xmlns:p14="http://schemas.microsoft.com/office/powerpoint/2010/main" val="25934574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croll: Vertical 1">
            <a:extLst>
              <a:ext uri="{FF2B5EF4-FFF2-40B4-BE49-F238E27FC236}">
                <a16:creationId xmlns:a16="http://schemas.microsoft.com/office/drawing/2014/main" id="{FD374EC6-2465-49AD-BD82-E2D9B6333354}"/>
              </a:ext>
            </a:extLst>
          </p:cNvPr>
          <p:cNvSpPr/>
          <p:nvPr/>
        </p:nvSpPr>
        <p:spPr>
          <a:xfrm>
            <a:off x="6142182" y="166255"/>
            <a:ext cx="2857500" cy="3632747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18" name="Title 1">
            <a:extLst>
              <a:ext uri="{FF2B5EF4-FFF2-40B4-BE49-F238E27FC236}">
                <a16:creationId xmlns:a16="http://schemas.microsoft.com/office/drawing/2014/main" id="{4F3C79A6-BBBC-494F-BECA-A489A62CCC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701" y="65307"/>
            <a:ext cx="8229600" cy="423081"/>
          </a:xfrm>
        </p:spPr>
        <p:txBody>
          <a:bodyPr>
            <a:noAutofit/>
          </a:bodyPr>
          <a:lstStyle/>
          <a:p>
            <a:r>
              <a:rPr lang="en-GB" altLang="en-US" sz="2800" b="1" dirty="0">
                <a:latin typeface="+mn-lt"/>
              </a:rPr>
              <a:t>Messages - Warning and Informing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995D980-1B6C-419F-AD79-0F2DE72E776B}"/>
              </a:ext>
            </a:extLst>
          </p:cNvPr>
          <p:cNvSpPr txBox="1">
            <a:spLocks/>
          </p:cNvSpPr>
          <p:nvPr/>
        </p:nvSpPr>
        <p:spPr bwMode="auto">
          <a:xfrm>
            <a:off x="457416" y="543153"/>
            <a:ext cx="5471968" cy="38703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hangingPunct="1">
              <a:buNone/>
              <a:defRPr/>
            </a:pPr>
            <a:r>
              <a:rPr lang="en-GB" altLang="en-US" sz="2800" dirty="0"/>
              <a:t>What do you want the public to do?</a:t>
            </a:r>
          </a:p>
          <a:p>
            <a:pPr eaLnBrk="1" hangingPunct="1"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Incident details: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what has occurred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who is in charge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actions being taken 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who is at risk (from what, how)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where to get further information</a:t>
            </a:r>
          </a:p>
          <a:p>
            <a:pPr marL="352425" indent="-352425" eaLnBrk="1" hangingPunct="1">
              <a:buFontTx/>
              <a:buNone/>
              <a:defRPr/>
            </a:pPr>
            <a:r>
              <a:rPr lang="en-GB" altLang="en-US" sz="2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- where to get treatment / support</a:t>
            </a:r>
          </a:p>
          <a:p>
            <a:pPr eaLnBrk="1" hangingPunct="1">
              <a:defRPr/>
            </a:pPr>
            <a:endParaRPr lang="en-GB" altLang="en-US" sz="2400" dirty="0"/>
          </a:p>
        </p:txBody>
      </p:sp>
      <p:pic>
        <p:nvPicPr>
          <p:cNvPr id="7" name="Picture 5" descr="http://stopsellingvanillaicecream.com/wp-content/uploads/2012/12/Communication-300x168.png">
            <a:extLst>
              <a:ext uri="{FF2B5EF4-FFF2-40B4-BE49-F238E27FC236}">
                <a16:creationId xmlns:a16="http://schemas.microsoft.com/office/drawing/2014/main" id="{C77E2547-33A0-42E3-8D40-223CB4B970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05798" y="3959115"/>
            <a:ext cx="2302169" cy="16750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4DD0EE2-D1B0-4F79-B0AE-C973FC1485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07200" y="711915"/>
            <a:ext cx="2127464" cy="954520"/>
          </a:xfrm>
        </p:spPr>
        <p:txBody>
          <a:bodyPr>
            <a:noAutofit/>
          </a:bodyPr>
          <a:lstStyle/>
          <a:p>
            <a:pPr algn="ctr" eaLnBrk="1" hangingPunct="1">
              <a:buFontTx/>
              <a:buNone/>
            </a:pPr>
            <a:r>
              <a:rPr lang="en-GB" altLang="en-US" sz="3200" dirty="0">
                <a:solidFill>
                  <a:srgbClr val="FF0000"/>
                </a:solidFill>
              </a:rPr>
              <a:t>	Simple, Timely, Accurate, Relevant, Credible, Consistent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47E9F88-1A17-4BED-A40B-1BF4E264B6D6}"/>
              </a:ext>
            </a:extLst>
          </p:cNvPr>
          <p:cNvSpPr txBox="1">
            <a:spLocks/>
          </p:cNvSpPr>
          <p:nvPr/>
        </p:nvSpPr>
        <p:spPr>
          <a:xfrm>
            <a:off x="457416" y="4413478"/>
            <a:ext cx="5187838" cy="8442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763">
              <a:buFontTx/>
              <a:buNone/>
            </a:pPr>
            <a:r>
              <a:rPr lang="en-GB" altLang="en-US" sz="2800" dirty="0"/>
              <a:t>Single source for communications usually the lead agency.</a:t>
            </a:r>
          </a:p>
          <a:p>
            <a:pPr marL="0" indent="4763">
              <a:buFontTx/>
              <a:buNone/>
            </a:pPr>
            <a:r>
              <a:rPr lang="en-GB" altLang="en-US" sz="2800" dirty="0"/>
              <a:t>All forms of media</a:t>
            </a:r>
          </a:p>
          <a:p>
            <a:pPr marL="0" indent="4763">
              <a:buFontTx/>
              <a:buNone/>
            </a:pPr>
            <a:endParaRPr lang="en-GB" altLang="en-US" sz="2800" dirty="0"/>
          </a:p>
          <a:p>
            <a:pPr marL="0" indent="4763">
              <a:buFontTx/>
              <a:buNone/>
            </a:pPr>
            <a:endParaRPr lang="en-GB" altLang="en-US" sz="2800" dirty="0"/>
          </a:p>
          <a:p>
            <a:pPr marL="0" indent="4763">
              <a:buFontTx/>
              <a:buNone/>
            </a:pPr>
            <a:endParaRPr lang="en-GB" altLang="en-US" sz="2800" dirty="0"/>
          </a:p>
          <a:p>
            <a:pPr marL="0" indent="4763">
              <a:buFontTx/>
              <a:buNone/>
            </a:pPr>
            <a:endParaRPr lang="en-GB" altLang="en-US" sz="2800" dirty="0"/>
          </a:p>
        </p:txBody>
      </p:sp>
      <p:pic>
        <p:nvPicPr>
          <p:cNvPr id="9" name="Graphic 8" descr="Telephone">
            <a:extLst>
              <a:ext uri="{FF2B5EF4-FFF2-40B4-BE49-F238E27FC236}">
                <a16:creationId xmlns:a16="http://schemas.microsoft.com/office/drawing/2014/main" id="{B9B324CD-18D2-4FCF-9659-7F278D0F1C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1136" y="5634181"/>
            <a:ext cx="1274617" cy="1274617"/>
          </a:xfrm>
          <a:prstGeom prst="rect">
            <a:avLst/>
          </a:prstGeom>
        </p:spPr>
      </p:pic>
      <p:pic>
        <p:nvPicPr>
          <p:cNvPr id="10" name="Graphic 9" descr="Internet">
            <a:extLst>
              <a:ext uri="{FF2B5EF4-FFF2-40B4-BE49-F238E27FC236}">
                <a16:creationId xmlns:a16="http://schemas.microsoft.com/office/drawing/2014/main" id="{ED42471D-D72B-4820-9AC3-31E7CC955D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94813" y="5705906"/>
            <a:ext cx="1202892" cy="1202892"/>
          </a:xfrm>
          <a:prstGeom prst="rect">
            <a:avLst/>
          </a:prstGeom>
        </p:spPr>
      </p:pic>
      <p:pic>
        <p:nvPicPr>
          <p:cNvPr id="11" name="Graphic 10" descr="Newspaper">
            <a:extLst>
              <a:ext uri="{FF2B5EF4-FFF2-40B4-BE49-F238E27FC236}">
                <a16:creationId xmlns:a16="http://schemas.microsoft.com/office/drawing/2014/main" id="{5EB30017-9F1A-41F9-B31C-0E4CF83F7A6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297382" y="5595239"/>
            <a:ext cx="1274618" cy="127461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60B3B8F-C1ED-4BA6-BE3A-5F9B97464BBE}"/>
              </a:ext>
            </a:extLst>
          </p:cNvPr>
          <p:cNvSpPr txBox="1"/>
          <p:nvPr/>
        </p:nvSpPr>
        <p:spPr>
          <a:xfrm>
            <a:off x="7456882" y="3429000"/>
            <a:ext cx="10390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WHO Guidelines</a:t>
            </a:r>
          </a:p>
        </p:txBody>
      </p:sp>
    </p:spTree>
    <p:extLst>
      <p:ext uri="{BB962C8B-B14F-4D97-AF65-F5344CB8AC3E}">
        <p14:creationId xmlns:p14="http://schemas.microsoft.com/office/powerpoint/2010/main" val="2445887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316201" y="743649"/>
            <a:ext cx="8652308" cy="537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Define the stages of incident response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Describe Response Phase for public protection</a:t>
            </a:r>
          </a:p>
          <a:p>
            <a:pPr marL="1371600" lvl="2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en-US" sz="3200" dirty="0"/>
              <a:t>Zoning</a:t>
            </a:r>
          </a:p>
          <a:p>
            <a:pPr marL="1371600" lvl="2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en-US" sz="3200" dirty="0"/>
              <a:t>Mass decontamination </a:t>
            </a:r>
          </a:p>
          <a:p>
            <a:pPr marL="1371600" lvl="2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en-US" sz="3200" dirty="0"/>
              <a:t>Shelter Vs Evacuation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Describe Risk Communication Approaches, </a:t>
            </a:r>
          </a:p>
          <a:p>
            <a:pPr marL="914400" lvl="1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en-US" sz="3200" dirty="0"/>
              <a:t>Warning and informing</a:t>
            </a:r>
          </a:p>
          <a:p>
            <a:pPr marL="914400" lvl="1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GB" altLang="en-US" sz="3200" dirty="0"/>
              <a:t>Role of Social Media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Define Recovery Phase and key actions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3427413" y="0"/>
            <a:ext cx="19478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4400" dirty="0"/>
              <a:t>Aims</a:t>
            </a:r>
          </a:p>
        </p:txBody>
      </p:sp>
    </p:spTree>
    <p:extLst>
      <p:ext uri="{BB962C8B-B14F-4D97-AF65-F5344CB8AC3E}">
        <p14:creationId xmlns:p14="http://schemas.microsoft.com/office/powerpoint/2010/main" val="335146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Content Placeholder 1">
            <a:extLst>
              <a:ext uri="{FF2B5EF4-FFF2-40B4-BE49-F238E27FC236}">
                <a16:creationId xmlns:a16="http://schemas.microsoft.com/office/drawing/2014/main" id="{57AEF3D8-0EBF-4780-94D9-1EB91FAC3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28" y="673835"/>
            <a:ext cx="6917749" cy="3451225"/>
          </a:xfrm>
        </p:spPr>
        <p:txBody>
          <a:bodyPr>
            <a:noAutofit/>
          </a:bodyPr>
          <a:lstStyle/>
          <a:p>
            <a:r>
              <a:rPr lang="en-GB" altLang="en-US" sz="2800" b="1" dirty="0"/>
              <a:t>Now an Essential means to monitor and disseminate messages</a:t>
            </a:r>
          </a:p>
          <a:p>
            <a:endParaRPr lang="en-GB" altLang="en-US" sz="800" b="1" dirty="0"/>
          </a:p>
          <a:p>
            <a:endParaRPr lang="en-GB" altLang="en-US" sz="2400" dirty="0"/>
          </a:p>
        </p:txBody>
      </p:sp>
      <p:sp>
        <p:nvSpPr>
          <p:cNvPr id="19459" name="Title 2">
            <a:extLst>
              <a:ext uri="{FF2B5EF4-FFF2-40B4-BE49-F238E27FC236}">
                <a16:creationId xmlns:a16="http://schemas.microsoft.com/office/drawing/2014/main" id="{CC1461AC-49BC-42D3-A6AF-B0D3D84E6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4485"/>
            <a:ext cx="8229600" cy="769288"/>
          </a:xfrm>
        </p:spPr>
        <p:txBody>
          <a:bodyPr/>
          <a:lstStyle/>
          <a:p>
            <a:r>
              <a:rPr lang="en-GB" altLang="en-US" b="1" dirty="0">
                <a:latin typeface="+mn-lt"/>
              </a:rPr>
              <a:t>The Role of Social Media</a:t>
            </a:r>
          </a:p>
        </p:txBody>
      </p:sp>
      <p:pic>
        <p:nvPicPr>
          <p:cNvPr id="19460" name="Picture 2" descr="https://encrypted-tbn2.gstatic.com/images?q=tbn:ANd9GcQFlzuBiAZt_coVZoM8Le5YGT_sq_u8NQxjoncx6n5gDVSLEPFm">
            <a:extLst>
              <a:ext uri="{FF2B5EF4-FFF2-40B4-BE49-F238E27FC236}">
                <a16:creationId xmlns:a16="http://schemas.microsoft.com/office/drawing/2014/main" id="{7E710754-3AB3-4B83-BC35-18984FEB4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3185" y="42348"/>
            <a:ext cx="1106415" cy="1106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8378C9E-74EA-41DB-931B-0A7F80537B92}"/>
              </a:ext>
            </a:extLst>
          </p:cNvPr>
          <p:cNvSpPr/>
          <p:nvPr/>
        </p:nvSpPr>
        <p:spPr>
          <a:xfrm>
            <a:off x="253690" y="1706949"/>
            <a:ext cx="568022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</a:rPr>
              <a:t>Free </a:t>
            </a:r>
          </a:p>
          <a:p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</a:rPr>
              <a:t>Tweet deck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provides </a:t>
            </a:r>
            <a:r>
              <a:rPr lang="en-GB" sz="2400" b="1" dirty="0">
                <a:latin typeface="Calibri" panose="020F0502020204030204" pitchFamily="34" charset="0"/>
                <a:ea typeface="Calibri" panose="020F0502020204030204" pitchFamily="34" charset="0"/>
              </a:rPr>
              <a:t>“live” </a:t>
            </a:r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searches of key terms within defined geographical locations </a:t>
            </a:r>
          </a:p>
          <a:p>
            <a:endParaRPr lang="en-GB" sz="1200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B1C653F-B10E-4E7C-AD61-924F3F4427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3047" r="44675" b="18727"/>
          <a:stretch/>
        </p:blipFill>
        <p:spPr>
          <a:xfrm>
            <a:off x="6132573" y="1374305"/>
            <a:ext cx="2843251" cy="18062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Content Placeholder 4">
            <a:extLst>
              <a:ext uri="{FF2B5EF4-FFF2-40B4-BE49-F238E27FC236}">
                <a16:creationId xmlns:a16="http://schemas.microsoft.com/office/drawing/2014/main" id="{8204B9F4-EC20-4C9C-B87C-6E4780E39B27}"/>
              </a:ext>
            </a:extLst>
          </p:cNvPr>
          <p:cNvSpPr txBox="1">
            <a:spLocks/>
          </p:cNvSpPr>
          <p:nvPr/>
        </p:nvSpPr>
        <p:spPr>
          <a:xfrm>
            <a:off x="253690" y="3167836"/>
            <a:ext cx="4620892" cy="57345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b="1" dirty="0"/>
              <a:t>Commercial Products</a:t>
            </a:r>
          </a:p>
          <a:p>
            <a:pPr marL="0" indent="0">
              <a:buNone/>
            </a:pPr>
            <a:r>
              <a:rPr lang="en-GB" sz="2400" dirty="0"/>
              <a:t>Many available</a:t>
            </a:r>
          </a:p>
          <a:p>
            <a:r>
              <a:rPr lang="en-GB" sz="2400" dirty="0">
                <a:latin typeface="Calibri" panose="020F0502020204030204" pitchFamily="34" charset="0"/>
              </a:rPr>
              <a:t>Search multiple platforms.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Real-time display to multiple users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Comprehensive data analytics</a:t>
            </a:r>
          </a:p>
          <a:p>
            <a:r>
              <a:rPr lang="en-GB" sz="2400" dirty="0">
                <a:latin typeface="Calibri" panose="020F0502020204030204" pitchFamily="34" charset="0"/>
                <a:ea typeface="Calibri" panose="020F0502020204030204" pitchFamily="34" charset="0"/>
              </a:rPr>
              <a:t>Alerts when detecting increased traffic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4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400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4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E84199B-22BA-4C65-A250-9448DB87A9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303" t="12245" r="2626" b="5870"/>
          <a:stretch/>
        </p:blipFill>
        <p:spPr>
          <a:xfrm>
            <a:off x="5447913" y="3691652"/>
            <a:ext cx="3573389" cy="180623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1DF9806-29B2-4CE6-9987-80AC5AF663AA}"/>
              </a:ext>
            </a:extLst>
          </p:cNvPr>
          <p:cNvSpPr txBox="1"/>
          <p:nvPr/>
        </p:nvSpPr>
        <p:spPr>
          <a:xfrm>
            <a:off x="8103424" y="7448585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1F61C8D-1A57-4633-8318-7CFE1E08426F}"/>
              </a:ext>
            </a:extLst>
          </p:cNvPr>
          <p:cNvSpPr/>
          <p:nvPr/>
        </p:nvSpPr>
        <p:spPr>
          <a:xfrm>
            <a:off x="7114372" y="7081446"/>
            <a:ext cx="18261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hlinkClick r:id="rId5"/>
              </a:rPr>
              <a:t>https://www.brandwatch.com/</a:t>
            </a:r>
            <a:endParaRPr lang="en-GB" sz="10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BE29F5-2A9D-48CC-8E25-694DA62AA003}"/>
              </a:ext>
            </a:extLst>
          </p:cNvPr>
          <p:cNvSpPr/>
          <p:nvPr/>
        </p:nvSpPr>
        <p:spPr>
          <a:xfrm>
            <a:off x="7234607" y="3219889"/>
            <a:ext cx="183575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hlinkClick r:id="rId6"/>
              </a:rPr>
              <a:t>https://tweetdeck.twitter.com/</a:t>
            </a:r>
            <a:endParaRPr lang="en-GB" sz="1000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5903E92-E3C9-436D-A799-4B729F217481}"/>
              </a:ext>
            </a:extLst>
          </p:cNvPr>
          <p:cNvSpPr/>
          <p:nvPr/>
        </p:nvSpPr>
        <p:spPr>
          <a:xfrm>
            <a:off x="7086663" y="5568513"/>
            <a:ext cx="182614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dirty="0">
                <a:hlinkClick r:id="rId5"/>
              </a:rPr>
              <a:t>https://www.brandwatch.com/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5774858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C211626-6E0E-4274-9E24-F4C6145E2F09}"/>
              </a:ext>
            </a:extLst>
          </p:cNvPr>
          <p:cNvSpPr txBox="1">
            <a:spLocks/>
          </p:cNvSpPr>
          <p:nvPr/>
        </p:nvSpPr>
        <p:spPr>
          <a:xfrm>
            <a:off x="350982" y="66619"/>
            <a:ext cx="8458820" cy="4943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800" b="1" dirty="0"/>
              <a:t>Also can obtain useful information from social media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740BFBE9-7995-4B11-8F60-4FB1789E404A}"/>
              </a:ext>
            </a:extLst>
          </p:cNvPr>
          <p:cNvPicPr/>
          <p:nvPr/>
        </p:nvPicPr>
        <p:blipFill rotWithShape="1">
          <a:blip r:embed="rId2"/>
          <a:srcRect l="34859" t="27675" r="43785" b="39329"/>
          <a:stretch/>
        </p:blipFill>
        <p:spPr bwMode="auto">
          <a:xfrm>
            <a:off x="6010765" y="3172895"/>
            <a:ext cx="2500256" cy="2291292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05D70E5-9701-4856-BD66-279ECC127F4B}"/>
              </a:ext>
            </a:extLst>
          </p:cNvPr>
          <p:cNvPicPr/>
          <p:nvPr/>
        </p:nvPicPr>
        <p:blipFill rotWithShape="1">
          <a:blip r:embed="rId3"/>
          <a:srcRect l="34772" t="29471" r="45765" b="28495"/>
          <a:stretch/>
        </p:blipFill>
        <p:spPr bwMode="auto">
          <a:xfrm>
            <a:off x="4887264" y="560932"/>
            <a:ext cx="3427151" cy="2947964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38C8581-92BF-42D6-80B4-660A9FC1FEDB}"/>
              </a:ext>
            </a:extLst>
          </p:cNvPr>
          <p:cNvSpPr/>
          <p:nvPr/>
        </p:nvSpPr>
        <p:spPr>
          <a:xfrm>
            <a:off x="350982" y="580330"/>
            <a:ext cx="4221018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cs typeface="Arial" panose="020B0604020202020204" pitchFamily="34" charset="0"/>
              </a:rPr>
              <a:t>Images and videos</a:t>
            </a:r>
          </a:p>
          <a:p>
            <a:endParaRPr lang="en-GB" sz="1000" dirty="0">
              <a:cs typeface="Arial" panose="020B0604020202020204" pitchFamily="34" charset="0"/>
            </a:endParaRPr>
          </a:p>
          <a:p>
            <a:r>
              <a:rPr lang="en-GB" sz="2800" dirty="0">
                <a:cs typeface="Arial" panose="020B0604020202020204" pitchFamily="34" charset="0"/>
              </a:rPr>
              <a:t>Conditions “on the ground”</a:t>
            </a:r>
          </a:p>
          <a:p>
            <a:endParaRPr lang="en-GB" sz="1000" dirty="0">
              <a:cs typeface="Arial" panose="020B0604020202020204" pitchFamily="34" charset="0"/>
            </a:endParaRPr>
          </a:p>
          <a:p>
            <a:r>
              <a:rPr lang="en-GB" sz="2800" dirty="0">
                <a:cs typeface="Arial" panose="020B0604020202020204" pitchFamily="34" charset="0"/>
              </a:rPr>
              <a:t>Timestamps, Geolocation</a:t>
            </a:r>
          </a:p>
          <a:p>
            <a:endParaRPr lang="en-GB" sz="1000" dirty="0">
              <a:cs typeface="Arial" panose="020B0604020202020204" pitchFamily="34" charset="0"/>
            </a:endParaRPr>
          </a:p>
          <a:p>
            <a:r>
              <a:rPr lang="en-GB" sz="2800" dirty="0">
                <a:cs typeface="Arial" panose="020B0604020202020204" pitchFamily="34" charset="0"/>
              </a:rPr>
              <a:t>Responses / Emotions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7C246C7-B5F4-433F-853C-BB9F6239761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633" t="59971" r="1592" b="1651"/>
          <a:stretch/>
        </p:blipFill>
        <p:spPr>
          <a:xfrm>
            <a:off x="350982" y="2877275"/>
            <a:ext cx="4213682" cy="3109849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41564E-502C-4FAA-99AA-2BE34CCDB258}"/>
              </a:ext>
            </a:extLst>
          </p:cNvPr>
          <p:cNvSpPr txBox="1"/>
          <p:nvPr/>
        </p:nvSpPr>
        <p:spPr>
          <a:xfrm>
            <a:off x="7673932" y="5546939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9835221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C211626-6E0E-4274-9E24-F4C6145E2F09}"/>
              </a:ext>
            </a:extLst>
          </p:cNvPr>
          <p:cNvSpPr txBox="1">
            <a:spLocks/>
          </p:cNvSpPr>
          <p:nvPr/>
        </p:nvSpPr>
        <p:spPr>
          <a:xfrm>
            <a:off x="8702" y="0"/>
            <a:ext cx="8534934" cy="4943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s-ES" sz="800" b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b="1" dirty="0"/>
              <a:t>Case Study – Essex Beach Incident</a:t>
            </a:r>
            <a:endParaRPr lang="en-GB" sz="800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EB1248D-8DD6-4345-A770-C29C69E168D1}"/>
              </a:ext>
            </a:extLst>
          </p:cNvPr>
          <p:cNvSpPr/>
          <p:nvPr/>
        </p:nvSpPr>
        <p:spPr>
          <a:xfrm>
            <a:off x="24597" y="494313"/>
            <a:ext cx="625613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/>
              <a:t>Busy beach during August bank holiday.</a:t>
            </a:r>
          </a:p>
          <a:p>
            <a:endParaRPr lang="en-GB" sz="1200" dirty="0"/>
          </a:p>
          <a:p>
            <a:r>
              <a:rPr lang="en-GB" sz="2400" dirty="0"/>
              <a:t>Beachgoers reported breathing difficulties following swimming / contact with sea water. </a:t>
            </a:r>
          </a:p>
          <a:p>
            <a:endParaRPr lang="en-GB" sz="1200" dirty="0"/>
          </a:p>
          <a:p>
            <a:r>
              <a:rPr lang="en-GB" sz="2400" dirty="0"/>
              <a:t>Police, ambulance and fire service attended. Public warned to stay out of the sea.</a:t>
            </a:r>
          </a:p>
          <a:p>
            <a:endParaRPr lang="en-GB" sz="1200" dirty="0"/>
          </a:p>
          <a:p>
            <a:r>
              <a:rPr lang="en-GB" sz="2400" dirty="0"/>
              <a:t>PHE further advice via local authority / NHS 111- shower and drink fresh water. </a:t>
            </a:r>
          </a:p>
          <a:p>
            <a:endParaRPr lang="en-GB" sz="1200" dirty="0"/>
          </a:p>
          <a:p>
            <a:r>
              <a:rPr lang="en-GB" sz="2400" dirty="0"/>
              <a:t>Multiple persons attended local hospital.</a:t>
            </a:r>
          </a:p>
          <a:p>
            <a:endParaRPr lang="en-GB" sz="1200" dirty="0"/>
          </a:p>
          <a:p>
            <a:r>
              <a:rPr lang="en-GB" sz="2400" dirty="0"/>
              <a:t>All affected persons recovered overnight.</a:t>
            </a:r>
          </a:p>
          <a:p>
            <a:endParaRPr lang="en-GB" sz="1200" dirty="0"/>
          </a:p>
          <a:p>
            <a:r>
              <a:rPr lang="en-GB" sz="2400" dirty="0"/>
              <a:t>Cause unknown – MCA - no evidence of spillage from vessels. Possibly marine algae – unconfirmed.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7DAB50-31A6-4BE7-BAEE-CF0A473FC8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22" t="29125" r="39798" b="23468"/>
          <a:stretch/>
        </p:blipFill>
        <p:spPr>
          <a:xfrm>
            <a:off x="6373088" y="378691"/>
            <a:ext cx="2503055" cy="146618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230759A-A145-4923-A83B-7AD3814D89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040" t="28945" r="37879" b="25982"/>
          <a:stretch/>
        </p:blipFill>
        <p:spPr>
          <a:xfrm>
            <a:off x="6373088" y="2078182"/>
            <a:ext cx="2503055" cy="157018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6A55FE2-B6A3-475E-A194-52BB500FF0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53" t="16463" r="48802" b="37028"/>
          <a:stretch/>
        </p:blipFill>
        <p:spPr>
          <a:xfrm>
            <a:off x="6373089" y="3957041"/>
            <a:ext cx="2503054" cy="171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5125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C211626-6E0E-4274-9E24-F4C6145E2F09}"/>
              </a:ext>
            </a:extLst>
          </p:cNvPr>
          <p:cNvSpPr txBox="1">
            <a:spLocks/>
          </p:cNvSpPr>
          <p:nvPr/>
        </p:nvSpPr>
        <p:spPr>
          <a:xfrm>
            <a:off x="138011" y="124523"/>
            <a:ext cx="8534934" cy="49431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s-ES" sz="800" b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b="1" dirty="0"/>
              <a:t>Impact of PH messages – Essex Beach Incident – Day 1</a:t>
            </a:r>
            <a:endParaRPr lang="en-GB" sz="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EFA250-8792-48BC-A10D-23B5EA771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82" y="941616"/>
            <a:ext cx="8894835" cy="49747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70CE46-53B4-42CA-8BDA-B22CFC5312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024" t="44704" r="40049" b="52658"/>
          <a:stretch/>
        </p:blipFill>
        <p:spPr>
          <a:xfrm>
            <a:off x="2127129" y="5377692"/>
            <a:ext cx="5021820" cy="3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93282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C211626-6E0E-4274-9E24-F4C6145E2F09}"/>
              </a:ext>
            </a:extLst>
          </p:cNvPr>
          <p:cNvSpPr txBox="1">
            <a:spLocks/>
          </p:cNvSpPr>
          <p:nvPr/>
        </p:nvSpPr>
        <p:spPr>
          <a:xfrm>
            <a:off x="369455" y="115287"/>
            <a:ext cx="8499404" cy="6328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s-ES" sz="800" b="1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400" b="1" dirty="0"/>
              <a:t>Essex Beach Incident – Day 2</a:t>
            </a:r>
            <a:endParaRPr lang="en-GB" sz="8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E6042E-6DF0-4D32-8D45-409B7CC91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0452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9D1E81B-8157-4743-A93E-19CE656E38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0024" t="44704" r="40049" b="52658"/>
          <a:stretch/>
        </p:blipFill>
        <p:spPr>
          <a:xfrm>
            <a:off x="1393599" y="5407837"/>
            <a:ext cx="5021820" cy="373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4763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3B90CBB-9981-40D9-A30C-890679F2B02D}"/>
              </a:ext>
            </a:extLst>
          </p:cNvPr>
          <p:cNvSpPr txBox="1">
            <a:spLocks/>
          </p:cNvSpPr>
          <p:nvPr/>
        </p:nvSpPr>
        <p:spPr bwMode="auto">
          <a:xfrm>
            <a:off x="107950" y="745331"/>
            <a:ext cx="5821795" cy="357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2222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GB" sz="2400" dirty="0"/>
              <a:t>As the incident continues, focus will shift from the impacts on scene to the wider implications of exposure. It requires knowledge of</a:t>
            </a:r>
          </a:p>
          <a:p>
            <a:pPr marL="0" indent="2222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2400" dirty="0"/>
              <a:t> Pollutant behaviour in environment</a:t>
            </a:r>
          </a:p>
          <a:p>
            <a:pPr marL="180975" indent="-18097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2400" dirty="0"/>
              <a:t>Proximity of communities and ecosystems</a:t>
            </a:r>
          </a:p>
          <a:p>
            <a:pPr marL="180975" indent="-18097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2400" dirty="0"/>
              <a:t>Meteorological forecasts</a:t>
            </a:r>
          </a:p>
          <a:p>
            <a:pPr marL="0" indent="2222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2400" dirty="0"/>
              <a:t> Modelling forecasts</a:t>
            </a:r>
          </a:p>
          <a:p>
            <a:pPr marL="0" indent="22225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  <a:defRPr/>
            </a:pPr>
            <a:r>
              <a:rPr lang="en-GB" sz="2400" dirty="0"/>
              <a:t> Monitoring and sampling</a:t>
            </a:r>
          </a:p>
        </p:txBody>
      </p:sp>
      <p:sp>
        <p:nvSpPr>
          <p:cNvPr id="17411" name="Title 1">
            <a:extLst>
              <a:ext uri="{FF2B5EF4-FFF2-40B4-BE49-F238E27FC236}">
                <a16:creationId xmlns:a16="http://schemas.microsoft.com/office/drawing/2014/main" id="{B14318E1-5E80-4518-9540-A74668BB0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2" y="-32544"/>
            <a:ext cx="4330700" cy="777875"/>
          </a:xfrm>
        </p:spPr>
        <p:txBody>
          <a:bodyPr/>
          <a:lstStyle/>
          <a:p>
            <a:r>
              <a:rPr lang="en-GB" altLang="en-US" sz="3200" b="1" dirty="0">
                <a:latin typeface="+mn-lt"/>
              </a:rPr>
              <a:t>Ongoing Response</a:t>
            </a:r>
            <a:endParaRPr lang="en-GB" altLang="en-US" sz="3200" dirty="0">
              <a:latin typeface="+mn-lt"/>
            </a:endParaRPr>
          </a:p>
        </p:txBody>
      </p:sp>
      <p:sp>
        <p:nvSpPr>
          <p:cNvPr id="15365" name="Rectangle 1">
            <a:extLst>
              <a:ext uri="{FF2B5EF4-FFF2-40B4-BE49-F238E27FC236}">
                <a16:creationId xmlns:a16="http://schemas.microsoft.com/office/drawing/2014/main" id="{644D8607-577A-4B78-AD1C-99F99AC3F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950" y="4682836"/>
            <a:ext cx="8785225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80975" indent="-180975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en-GB" altLang="en-US" sz="2800" dirty="0">
                <a:solidFill>
                  <a:srgbClr val="FF0000"/>
                </a:solidFill>
              </a:rPr>
              <a:t>Provides a basis for continuously assessing and reviewing the risk to the public and the wider environment.</a:t>
            </a:r>
          </a:p>
        </p:txBody>
      </p:sp>
      <p:pic>
        <p:nvPicPr>
          <p:cNvPr id="6" name="Picture 3" descr="C:\Users\paul.harold.PHE\Desktop\37134.jpg">
            <a:extLst>
              <a:ext uri="{FF2B5EF4-FFF2-40B4-BE49-F238E27FC236}">
                <a16:creationId xmlns:a16="http://schemas.microsoft.com/office/drawing/2014/main" id="{14DBCF29-9B52-44A2-9BFF-9927D82CD0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775" y="503237"/>
            <a:ext cx="2352243" cy="3582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BAA798D-90FE-472B-A8F9-2F196FBAD555}"/>
              </a:ext>
            </a:extLst>
          </p:cNvPr>
          <p:cNvSpPr txBox="1"/>
          <p:nvPr/>
        </p:nvSpPr>
        <p:spPr>
          <a:xfrm>
            <a:off x="7984357" y="4200031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</p:spTree>
    <p:extLst>
      <p:ext uri="{BB962C8B-B14F-4D97-AF65-F5344CB8AC3E}">
        <p14:creationId xmlns:p14="http://schemas.microsoft.com/office/powerpoint/2010/main" val="290934144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Paul.Harold\Desktop\Arcopol Elearning\Cedre\DSCN9404.jpg">
            <a:extLst>
              <a:ext uri="{FF2B5EF4-FFF2-40B4-BE49-F238E27FC236}">
                <a16:creationId xmlns:a16="http://schemas.microsoft.com/office/drawing/2014/main" id="{EF86C184-DE11-4700-8EC7-076F94315E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816" y="1756353"/>
            <a:ext cx="1951327" cy="2605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Box 1">
            <a:extLst>
              <a:ext uri="{FF2B5EF4-FFF2-40B4-BE49-F238E27FC236}">
                <a16:creationId xmlns:a16="http://schemas.microsoft.com/office/drawing/2014/main" id="{CF7D10C4-7B37-4C48-AC92-F29225720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1443"/>
            <a:ext cx="17443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/>
              <a:t>Recovery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CC4F79-D98E-42AD-8956-5EB3E1BCD332}"/>
              </a:ext>
            </a:extLst>
          </p:cNvPr>
          <p:cNvSpPr txBox="1"/>
          <p:nvPr/>
        </p:nvSpPr>
        <p:spPr>
          <a:xfrm>
            <a:off x="304800" y="717550"/>
            <a:ext cx="6659418" cy="5570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2800" dirty="0"/>
              <a:t>Longer term actions following the incident</a:t>
            </a:r>
          </a:p>
          <a:p>
            <a:pPr>
              <a:defRPr/>
            </a:pPr>
            <a:endParaRPr lang="en-GB" sz="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Victim support and follow-up – Physical and psychological treatment, aid for welfare, employment etc.</a:t>
            </a:r>
          </a:p>
          <a:p>
            <a:pPr>
              <a:defRPr/>
            </a:pPr>
            <a:r>
              <a:rPr lang="en-GB" sz="800" dirty="0"/>
              <a:t> 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Remediation – Clean up of contamination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Restoration – Returning the environment to its original state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Rehabilitation – Adapting ways to get things back to normal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800" dirty="0"/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en-GB" sz="800" dirty="0"/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Investigation and applying lessons learnt</a:t>
            </a:r>
          </a:p>
          <a:p>
            <a:pPr>
              <a:defRPr/>
            </a:pPr>
            <a:endParaRPr lang="en-GB" sz="2800" dirty="0"/>
          </a:p>
        </p:txBody>
      </p:sp>
      <p:pic>
        <p:nvPicPr>
          <p:cNvPr id="5" name="Picture 1" descr="C:\Users\Paul.Harold\Desktop\Arcopol Elearning\52479.jpg">
            <a:extLst>
              <a:ext uri="{FF2B5EF4-FFF2-40B4-BE49-F238E27FC236}">
                <a16:creationId xmlns:a16="http://schemas.microsoft.com/office/drawing/2014/main" id="{4F879007-6649-4C6E-BEDC-815214AAFB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90"/>
          <a:stretch/>
        </p:blipFill>
        <p:spPr bwMode="auto">
          <a:xfrm>
            <a:off x="7065817" y="149225"/>
            <a:ext cx="1951326" cy="1430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D7BBE89-444B-438F-834E-9AB91F2BB6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5816" y="4539166"/>
            <a:ext cx="1951327" cy="125928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434B207-003E-4FE1-BB40-F160177FFE14}"/>
              </a:ext>
            </a:extLst>
          </p:cNvPr>
          <p:cNvSpPr txBox="1"/>
          <p:nvPr/>
        </p:nvSpPr>
        <p:spPr>
          <a:xfrm>
            <a:off x="8321339" y="5852383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</p:spTree>
    <p:extLst>
      <p:ext uri="{BB962C8B-B14F-4D97-AF65-F5344CB8AC3E}">
        <p14:creationId xmlns:p14="http://schemas.microsoft.com/office/powerpoint/2010/main" val="360128269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TextBox 1">
            <a:extLst>
              <a:ext uri="{FF2B5EF4-FFF2-40B4-BE49-F238E27FC236}">
                <a16:creationId xmlns:a16="http://schemas.microsoft.com/office/drawing/2014/main" id="{CF7D10C4-7B37-4C48-AC92-F292257203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831" y="116361"/>
            <a:ext cx="59232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2800" b="1" dirty="0"/>
              <a:t>Further Useful Information / Materials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FCC4F79-D98E-42AD-8956-5EB3E1BCD332}"/>
              </a:ext>
            </a:extLst>
          </p:cNvPr>
          <p:cNvSpPr txBox="1"/>
          <p:nvPr/>
        </p:nvSpPr>
        <p:spPr>
          <a:xfrm>
            <a:off x="180831" y="759396"/>
            <a:ext cx="8571346" cy="50783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dirty="0"/>
              <a:t>Manual for Public Health management of Chemical Incidents (WHO 2009)  </a:t>
            </a:r>
            <a:r>
              <a:rPr lang="en-GB" dirty="0">
                <a:hlinkClick r:id="rId2"/>
              </a:rPr>
              <a:t>https://www.who.int/environmental_health_emergencies/en/</a:t>
            </a:r>
            <a:endParaRPr lang="en-GB" dirty="0"/>
          </a:p>
          <a:p>
            <a:pPr>
              <a:defRPr/>
            </a:pPr>
            <a:endParaRPr lang="en-GB" sz="1200" dirty="0"/>
          </a:p>
          <a:p>
            <a:pPr>
              <a:defRPr/>
            </a:pPr>
            <a:r>
              <a:rPr lang="en-GB" dirty="0" err="1"/>
              <a:t>Arcopol</a:t>
            </a:r>
            <a:r>
              <a:rPr lang="en-GB" dirty="0"/>
              <a:t> Project – response tools / Risk Communications  </a:t>
            </a:r>
            <a:r>
              <a:rPr lang="en-GB" dirty="0">
                <a:hlinkClick r:id="rId3"/>
              </a:rPr>
              <a:t>http://www.arcopol.eu/?/=/lang/en</a:t>
            </a:r>
            <a:r>
              <a:rPr lang="en-GB" dirty="0"/>
              <a:t> </a:t>
            </a:r>
          </a:p>
          <a:p>
            <a:pPr>
              <a:defRPr/>
            </a:pPr>
            <a:endParaRPr lang="en-GB" sz="1200" dirty="0"/>
          </a:p>
          <a:p>
            <a:pPr>
              <a:defRPr/>
            </a:pPr>
            <a:r>
              <a:rPr lang="en-GB" dirty="0" err="1"/>
              <a:t>Arcopol</a:t>
            </a:r>
            <a:r>
              <a:rPr lang="en-GB" dirty="0"/>
              <a:t> E-learning – Shoreline Response (guest log in)</a:t>
            </a:r>
          </a:p>
          <a:p>
            <a:pPr>
              <a:defRPr/>
            </a:pPr>
            <a:r>
              <a:rPr lang="en-GB" dirty="0">
                <a:hlinkClick r:id="rId4"/>
              </a:rPr>
              <a:t>http://www.cardiffmet.ac.uk/health/ITC/Pages/Public-Health-Management-for-Incidents-and-Events.aspx</a:t>
            </a:r>
            <a:r>
              <a:rPr lang="en-GB" dirty="0"/>
              <a:t>  </a:t>
            </a:r>
          </a:p>
          <a:p>
            <a:pPr>
              <a:defRPr/>
            </a:pPr>
            <a:endParaRPr lang="en-GB" sz="1200" dirty="0"/>
          </a:p>
          <a:p>
            <a:pPr>
              <a:defRPr/>
            </a:pPr>
            <a:r>
              <a:rPr lang="en-GB" dirty="0"/>
              <a:t>Emergency Response Guidebook 2016 (US Dept of Transport) </a:t>
            </a:r>
            <a:r>
              <a:rPr lang="en-GB" dirty="0">
                <a:hlinkClick r:id="rId5"/>
              </a:rPr>
              <a:t>https://www.phmsa.dot.gov/hazmat/erg/emergency-response-guidebook-erg</a:t>
            </a:r>
            <a:endParaRPr lang="en-GB" dirty="0"/>
          </a:p>
          <a:p>
            <a:pPr>
              <a:defRPr/>
            </a:pPr>
            <a:endParaRPr lang="en-GB" sz="1200" dirty="0"/>
          </a:p>
          <a:p>
            <a:pPr>
              <a:defRPr/>
            </a:pPr>
            <a:r>
              <a:rPr lang="en-GB" dirty="0" err="1"/>
              <a:t>Hazrunoff</a:t>
            </a:r>
            <a:r>
              <a:rPr lang="en-GB" dirty="0"/>
              <a:t> (Social Media study) </a:t>
            </a:r>
            <a:r>
              <a:rPr lang="en-GB" dirty="0">
                <a:hlinkClick r:id="rId6"/>
              </a:rPr>
              <a:t>http://www.hazrunoff.eu/tools-for-situation-awareness-emergency-response/</a:t>
            </a:r>
            <a:r>
              <a:rPr lang="en-GB" dirty="0"/>
              <a:t> </a:t>
            </a:r>
          </a:p>
          <a:p>
            <a:pPr>
              <a:defRPr/>
            </a:pPr>
            <a:endParaRPr lang="en-GB" sz="1200" dirty="0"/>
          </a:p>
          <a:p>
            <a:pPr>
              <a:defRPr/>
            </a:pPr>
            <a:r>
              <a:rPr lang="en-GB" dirty="0" err="1"/>
              <a:t>Uk</a:t>
            </a:r>
            <a:r>
              <a:rPr lang="en-GB" dirty="0"/>
              <a:t> Recovery Handbook for chemical incidents (UK HPA 2013) </a:t>
            </a:r>
            <a:r>
              <a:rPr lang="en-GB" dirty="0">
                <a:hlinkClick r:id="rId7"/>
              </a:rPr>
              <a:t>https://www.gov.uk/government/publications/uk-recovery-handbook-for-chemical-incidents-and-associated-publications</a:t>
            </a:r>
            <a:r>
              <a:rPr lang="en-GB" dirty="0"/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434B207-003E-4FE1-BB40-F160177FFE14}"/>
              </a:ext>
            </a:extLst>
          </p:cNvPr>
          <p:cNvSpPr txBox="1"/>
          <p:nvPr/>
        </p:nvSpPr>
        <p:spPr>
          <a:xfrm>
            <a:off x="8321339" y="5852383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</p:spTree>
    <p:extLst>
      <p:ext uri="{BB962C8B-B14F-4D97-AF65-F5344CB8AC3E}">
        <p14:creationId xmlns:p14="http://schemas.microsoft.com/office/powerpoint/2010/main" val="3942128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F253293-E8A3-42F4-96EE-97E5A2381BE0}"/>
              </a:ext>
            </a:extLst>
          </p:cNvPr>
          <p:cNvSpPr/>
          <p:nvPr/>
        </p:nvSpPr>
        <p:spPr>
          <a:xfrm>
            <a:off x="189345" y="3520714"/>
            <a:ext cx="87653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GB" sz="6600" b="1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19606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Content Placeholder 3" descr="response plan.jpg">
            <a:extLst>
              <a:ext uri="{FF2B5EF4-FFF2-40B4-BE49-F238E27FC236}">
                <a16:creationId xmlns:a16="http://schemas.microsoft.com/office/drawing/2014/main" id="{5F6BDB2A-DECC-40BD-AA37-7D83B9F8DDF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9"/>
          <a:stretch/>
        </p:blipFill>
        <p:spPr bwMode="auto">
          <a:xfrm>
            <a:off x="468313" y="822036"/>
            <a:ext cx="8351837" cy="5070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4">
            <a:extLst>
              <a:ext uri="{FF2B5EF4-FFF2-40B4-BE49-F238E27FC236}">
                <a16:creationId xmlns:a16="http://schemas.microsoft.com/office/drawing/2014/main" id="{A072C200-BC16-4D63-8ADC-C00A511422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3663" y="4437063"/>
            <a:ext cx="1223962" cy="5127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GB" altLang="en-US" sz="1800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5F47ABE7-62E1-4C18-A043-A5D19DDF27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" y="0"/>
            <a:ext cx="283705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/>
              <a:t>Incident Phases</a:t>
            </a:r>
          </a:p>
        </p:txBody>
      </p:sp>
    </p:spTree>
    <p:extLst>
      <p:ext uri="{BB962C8B-B14F-4D97-AF65-F5344CB8AC3E}">
        <p14:creationId xmlns:p14="http://schemas.microsoft.com/office/powerpoint/2010/main" val="168991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5">
            <a:extLst>
              <a:ext uri="{FF2B5EF4-FFF2-40B4-BE49-F238E27FC236}">
                <a16:creationId xmlns:a16="http://schemas.microsoft.com/office/drawing/2014/main" id="{91DAAB50-0B7C-46E8-9016-8DE8B653D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5138" y="785813"/>
            <a:ext cx="5976937" cy="4710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GB" altLang="en-US" sz="30000">
                <a:solidFill>
                  <a:schemeClr val="bg2"/>
                </a:solidFill>
                <a:latin typeface="Arial" panose="020B0604020202020204" pitchFamily="34" charset="0"/>
              </a:rPr>
              <a:t>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841E6A-833B-4AF0-AD39-E301F14956E1}"/>
              </a:ext>
            </a:extLst>
          </p:cNvPr>
          <p:cNvSpPr/>
          <p:nvPr/>
        </p:nvSpPr>
        <p:spPr>
          <a:xfrm>
            <a:off x="44450" y="1541463"/>
            <a:ext cx="7767638" cy="33424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Key aspects to be determined will include.</a:t>
            </a:r>
          </a:p>
          <a:p>
            <a:pPr marL="428625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 Location of the incident?</a:t>
            </a:r>
          </a:p>
          <a:p>
            <a:pPr marL="428625" lvl="1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Quantity and type of chemicals involved?</a:t>
            </a:r>
          </a:p>
          <a:p>
            <a:pPr marL="428625" lvl="1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Location, numbers and types of receptors involved?</a:t>
            </a:r>
          </a:p>
          <a:p>
            <a:pPr marL="428625" lvl="1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Immediate threats are there casualties?</a:t>
            </a:r>
          </a:p>
          <a:p>
            <a:pPr marL="428625" lvl="1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Meteorological conditions?</a:t>
            </a:r>
          </a:p>
          <a:p>
            <a:pPr marL="428625" lvl="1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GB" sz="2400" dirty="0"/>
              <a:t>Resources available and timescales to mobilise these?</a:t>
            </a:r>
          </a:p>
        </p:txBody>
      </p:sp>
      <p:sp>
        <p:nvSpPr>
          <p:cNvPr id="12292" name="Content Placeholder 2">
            <a:extLst>
              <a:ext uri="{FF2B5EF4-FFF2-40B4-BE49-F238E27FC236}">
                <a16:creationId xmlns:a16="http://schemas.microsoft.com/office/drawing/2014/main" id="{649E714D-CD92-4D17-B6F4-5B5AF6E81E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50" y="696913"/>
            <a:ext cx="7523163" cy="863600"/>
          </a:xfrm>
        </p:spPr>
        <p:txBody>
          <a:bodyPr/>
          <a:lstStyle/>
          <a:p>
            <a:pPr marL="6350" indent="22225">
              <a:buFont typeface="Arial" panose="020B0604020202020204" pitchFamily="34" charset="0"/>
              <a:buNone/>
            </a:pPr>
            <a:r>
              <a:rPr lang="en-GB" altLang="en-US" sz="2400"/>
              <a:t>Initial risk assessment needs to be completed before response can be formulated.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AF9DE01-3E71-4686-9716-1E564BA6B7F0}"/>
              </a:ext>
            </a:extLst>
          </p:cNvPr>
          <p:cNvSpPr txBox="1">
            <a:spLocks/>
          </p:cNvSpPr>
          <p:nvPr/>
        </p:nvSpPr>
        <p:spPr bwMode="auto">
          <a:xfrm>
            <a:off x="120074" y="5046663"/>
            <a:ext cx="8321062" cy="755650"/>
          </a:xfrm>
          <a:prstGeom prst="rect">
            <a:avLst/>
          </a:prstGeom>
          <a:noFill/>
          <a:ln>
            <a:noFill/>
          </a:ln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22225">
              <a:buFont typeface="Arial" pitchFamily="34" charset="0"/>
              <a:buNone/>
              <a:defRPr/>
            </a:pPr>
            <a:r>
              <a:rPr lang="en-GB" sz="2400" dirty="0"/>
              <a:t>A critical aspect of response is to obtain information on conditions on the ground. </a:t>
            </a:r>
          </a:p>
        </p:txBody>
      </p:sp>
      <p:pic>
        <p:nvPicPr>
          <p:cNvPr id="12296" name="Picture 10">
            <a:extLst>
              <a:ext uri="{FF2B5EF4-FFF2-40B4-BE49-F238E27FC236}">
                <a16:creationId xmlns:a16="http://schemas.microsoft.com/office/drawing/2014/main" id="{A718460C-827C-4BBE-8774-0C30062F21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8919" y="668433"/>
            <a:ext cx="1736465" cy="1583314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7" name="Rectangle 6">
            <a:extLst>
              <a:ext uri="{FF2B5EF4-FFF2-40B4-BE49-F238E27FC236}">
                <a16:creationId xmlns:a16="http://schemas.microsoft.com/office/drawing/2014/main" id="{C04DD857-16D3-4B60-9BC4-A0087405C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450" y="0"/>
            <a:ext cx="77612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b="1" dirty="0"/>
              <a:t>Public Health Response </a:t>
            </a:r>
            <a:r>
              <a:rPr lang="en-GB" altLang="en-US" dirty="0"/>
              <a:t>- </a:t>
            </a:r>
            <a:r>
              <a:rPr lang="en-GB" altLang="en-US" b="1" dirty="0"/>
              <a:t>Initial Assessments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DBCA3C7-3E08-41E0-9663-34490D6888B8}"/>
              </a:ext>
            </a:extLst>
          </p:cNvPr>
          <p:cNvPicPr/>
          <p:nvPr/>
        </p:nvPicPr>
        <p:blipFill rotWithShape="1">
          <a:blip r:embed="rId3"/>
          <a:srcRect l="37068" t="32039" r="46236" b="46558"/>
          <a:stretch/>
        </p:blipFill>
        <p:spPr bwMode="auto">
          <a:xfrm>
            <a:off x="7411845" y="4608226"/>
            <a:ext cx="1641862" cy="1194087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DEBCA3AA-01AC-4AA0-BBB8-25181EDACC42}"/>
              </a:ext>
            </a:extLst>
          </p:cNvPr>
          <p:cNvSpPr txBox="1"/>
          <p:nvPr/>
        </p:nvSpPr>
        <p:spPr>
          <a:xfrm>
            <a:off x="8157152" y="4203541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C93BBBD-2FD8-4ADB-9A60-B5E029A11DA3}"/>
              </a:ext>
            </a:extLst>
          </p:cNvPr>
          <p:cNvSpPr txBox="1"/>
          <p:nvPr/>
        </p:nvSpPr>
        <p:spPr>
          <a:xfrm>
            <a:off x="8202203" y="5803582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BF2E67-9AF3-4BD3-A457-FD1FBFE6D4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9470" y="2376907"/>
            <a:ext cx="2054530" cy="1847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83211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Content Placeholder 3">
            <a:extLst>
              <a:ext uri="{FF2B5EF4-FFF2-40B4-BE49-F238E27FC236}">
                <a16:creationId xmlns:a16="http://schemas.microsoft.com/office/drawing/2014/main" id="{D0A52AAC-E027-4E55-96F4-B5763981D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" y="818932"/>
            <a:ext cx="6139873" cy="4729500"/>
          </a:xfrm>
        </p:spPr>
        <p:txBody>
          <a:bodyPr wrap="square">
            <a:spAutoFit/>
          </a:bodyPr>
          <a:lstStyle/>
          <a:p>
            <a:r>
              <a:rPr lang="en-GB" altLang="en-US" sz="3200" dirty="0"/>
              <a:t>If an incident occurs the immediate priorities will be to</a:t>
            </a:r>
          </a:p>
          <a:p>
            <a:pPr lvl="1"/>
            <a:r>
              <a:rPr lang="en-GB" altLang="en-US" sz="3200" dirty="0"/>
              <a:t>Make area safe (Zoning)</a:t>
            </a:r>
          </a:p>
          <a:p>
            <a:pPr lvl="1"/>
            <a:r>
              <a:rPr lang="en-GB" altLang="en-US" sz="3200" dirty="0"/>
              <a:t>Treat / decontaminate casualties</a:t>
            </a:r>
          </a:p>
          <a:p>
            <a:pPr lvl="1"/>
            <a:r>
              <a:rPr lang="en-GB" altLang="en-US" sz="3200" dirty="0"/>
              <a:t>Reduce wider exposure by advising people to leave affected areas (evacuation) or stay indoors (shelter in place) </a:t>
            </a:r>
          </a:p>
          <a:p>
            <a:pPr lvl="1"/>
            <a:r>
              <a:rPr lang="en-GB" altLang="en-US" sz="3200" dirty="0"/>
              <a:t>Protect sensitive ecosystems and infrastructure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BEDFE06E-346B-4D33-A1FE-668BDE513B75}"/>
              </a:ext>
            </a:extLst>
          </p:cNvPr>
          <p:cNvSpPr txBox="1">
            <a:spLocks/>
          </p:cNvSpPr>
          <p:nvPr/>
        </p:nvSpPr>
        <p:spPr>
          <a:xfrm>
            <a:off x="0" y="37855"/>
            <a:ext cx="9144000" cy="73626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GB" sz="3200" b="1" dirty="0"/>
              <a:t>Public Health Response  - </a:t>
            </a:r>
            <a:r>
              <a:rPr lang="en-GB" sz="3200" b="1" dirty="0">
                <a:ea typeface="+mj-ea"/>
                <a:cs typeface="+mj-cs"/>
              </a:rPr>
              <a:t>Immediate Actions</a:t>
            </a:r>
          </a:p>
        </p:txBody>
      </p:sp>
      <p:pic>
        <p:nvPicPr>
          <p:cNvPr id="13316" name="Picture 2" descr="C:\Users\paul.harold.PHE\Desktop\Arcopol Plus\Arcopol Elearning\52857.jpg">
            <a:extLst>
              <a:ext uri="{FF2B5EF4-FFF2-40B4-BE49-F238E27FC236}">
                <a16:creationId xmlns:a16="http://schemas.microsoft.com/office/drawing/2014/main" id="{B9657814-94C4-489E-A05F-AA73BC6DE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0464" y="3183682"/>
            <a:ext cx="2201863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80600C9A-F594-4A63-B664-DFA6B5CB21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35" t="3250" r="7323" b="2206"/>
          <a:stretch>
            <a:fillRect/>
          </a:stretch>
        </p:blipFill>
        <p:spPr bwMode="auto">
          <a:xfrm>
            <a:off x="6720464" y="1207026"/>
            <a:ext cx="2227263" cy="168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99C4F47-36F3-4508-9A21-250ED1562438}"/>
              </a:ext>
            </a:extLst>
          </p:cNvPr>
          <p:cNvSpPr txBox="1"/>
          <p:nvPr/>
        </p:nvSpPr>
        <p:spPr>
          <a:xfrm>
            <a:off x="8125066" y="2892644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C18D8C-9E77-4329-9393-7D804FBC6DF6}"/>
              </a:ext>
            </a:extLst>
          </p:cNvPr>
          <p:cNvSpPr txBox="1"/>
          <p:nvPr/>
        </p:nvSpPr>
        <p:spPr>
          <a:xfrm>
            <a:off x="8421869" y="4885849"/>
            <a:ext cx="50045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©PHE</a:t>
            </a:r>
          </a:p>
        </p:txBody>
      </p:sp>
    </p:spTree>
    <p:extLst>
      <p:ext uri="{BB962C8B-B14F-4D97-AF65-F5344CB8AC3E}">
        <p14:creationId xmlns:p14="http://schemas.microsoft.com/office/powerpoint/2010/main" val="2526399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D657B222-D4AF-4A92-989E-91042831AC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93"/>
          <a:stretch/>
        </p:blipFill>
        <p:spPr bwMode="auto">
          <a:xfrm>
            <a:off x="431800" y="4250156"/>
            <a:ext cx="8353425" cy="140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C0F86D7D-ED27-4242-B7A8-006FEBBBA041}"/>
              </a:ext>
            </a:extLst>
          </p:cNvPr>
          <p:cNvSpPr/>
          <p:nvPr/>
        </p:nvSpPr>
        <p:spPr>
          <a:xfrm>
            <a:off x="431800" y="515171"/>
            <a:ext cx="87122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GB" sz="2800" dirty="0"/>
              <a:t>Zoning is a specialised activity influenced by many factors such as the hazards involved, weather conditions, key receptors logistical issues.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EC569AE-8CD7-463E-B159-8C2A0EEF28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7972" y="1911740"/>
            <a:ext cx="1855656" cy="2326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P:\Emergency Planning Unit\Training PCC &amp; LRF, Exercises, Courses, Seminars\Exercises\2011\Celtic Coast 5-6 Oct 2011\Photos\Hospital\IMG_2390.jpg">
            <a:extLst>
              <a:ext uri="{FF2B5EF4-FFF2-40B4-BE49-F238E27FC236}">
                <a16:creationId xmlns:a16="http://schemas.microsoft.com/office/drawing/2014/main" id="{05365C20-1755-4800-B1F1-485C578761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67"/>
          <a:stretch>
            <a:fillRect/>
          </a:stretch>
        </p:blipFill>
        <p:spPr bwMode="auto">
          <a:xfrm>
            <a:off x="3478326" y="2229767"/>
            <a:ext cx="2619147" cy="183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port briefing photo">
            <a:extLst>
              <a:ext uri="{FF2B5EF4-FFF2-40B4-BE49-F238E27FC236}">
                <a16:creationId xmlns:a16="http://schemas.microsoft.com/office/drawing/2014/main" id="{84A24DEE-58CF-4983-A469-A15127128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282" y="2229767"/>
            <a:ext cx="2564462" cy="18212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8E87FCA-AC5A-44FA-9D39-B9FCF2EBFBC9}"/>
              </a:ext>
            </a:extLst>
          </p:cNvPr>
          <p:cNvSpPr txBox="1">
            <a:spLocks/>
          </p:cNvSpPr>
          <p:nvPr/>
        </p:nvSpPr>
        <p:spPr>
          <a:xfrm>
            <a:off x="0" y="6350"/>
            <a:ext cx="9144000" cy="6461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3200" b="1" dirty="0"/>
              <a:t>Zoning</a:t>
            </a:r>
            <a:endParaRPr lang="en-GB" sz="3200" b="1" dirty="0">
              <a:latin typeface="+mj-lt"/>
              <a:ea typeface="+mj-ea"/>
              <a:cs typeface="+mj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6390B7-045F-4D68-B547-DC78AD995226}"/>
              </a:ext>
            </a:extLst>
          </p:cNvPr>
          <p:cNvSpPr txBox="1"/>
          <p:nvPr/>
        </p:nvSpPr>
        <p:spPr>
          <a:xfrm>
            <a:off x="7962564" y="5708116"/>
            <a:ext cx="8226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ARCOPOL</a:t>
            </a:r>
          </a:p>
        </p:txBody>
      </p:sp>
    </p:spTree>
    <p:extLst>
      <p:ext uri="{BB962C8B-B14F-4D97-AF65-F5344CB8AC3E}">
        <p14:creationId xmlns:p14="http://schemas.microsoft.com/office/powerpoint/2010/main" val="356202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88E87FCA-AC5A-44FA-9D39-B9FCF2EBFBC9}"/>
              </a:ext>
            </a:extLst>
          </p:cNvPr>
          <p:cNvSpPr txBox="1">
            <a:spLocks/>
          </p:cNvSpPr>
          <p:nvPr/>
        </p:nvSpPr>
        <p:spPr>
          <a:xfrm>
            <a:off x="0" y="6350"/>
            <a:ext cx="9144000" cy="646113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en-GB" sz="3200" b="1" dirty="0"/>
              <a:t>Zoning</a:t>
            </a:r>
            <a:endParaRPr lang="en-GB" sz="32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09361A5-2BBB-4A4F-9C1A-A81621DDD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9019" y="652464"/>
            <a:ext cx="6321745" cy="510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622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0613A82-E424-4348-A23C-3B08A99A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9863" y="6350"/>
            <a:ext cx="6994525" cy="561975"/>
          </a:xfrm>
        </p:spPr>
        <p:txBody>
          <a:bodyPr/>
          <a:lstStyle/>
          <a:p>
            <a:r>
              <a:rPr lang="en-GB" altLang="en-US" b="1" dirty="0">
                <a:latin typeface="+mn-lt"/>
              </a:rPr>
              <a:t>Mass Decontamination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90C9D4-6C89-4EC2-B4C0-762A1107BB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863" y="568325"/>
            <a:ext cx="6009264" cy="936625"/>
          </a:xfrm>
        </p:spPr>
        <p:txBody>
          <a:bodyPr>
            <a:noAutofit/>
          </a:bodyPr>
          <a:lstStyle/>
          <a:p>
            <a:pPr marL="268288" indent="-268288">
              <a:lnSpc>
                <a:spcPct val="110000"/>
              </a:lnSpc>
              <a:spcBef>
                <a:spcPts val="600"/>
              </a:spcBef>
              <a:spcAft>
                <a:spcPts val="400"/>
              </a:spcAft>
              <a:buClr>
                <a:schemeClr val="tx2">
                  <a:lumMod val="75000"/>
                </a:schemeClr>
              </a:buClr>
              <a:defRPr/>
            </a:pPr>
            <a:r>
              <a:rPr lang="en-GB" sz="2400" dirty="0"/>
              <a:t>To remove the hazardous substance and thus limit casualty exposure</a:t>
            </a:r>
          </a:p>
          <a:p>
            <a:pPr marL="266700" indent="-266700">
              <a:lnSpc>
                <a:spcPct val="110000"/>
              </a:lnSpc>
              <a:spcBef>
                <a:spcPts val="600"/>
              </a:spcBef>
              <a:spcAft>
                <a:spcPts val="400"/>
              </a:spcAft>
              <a:buClr>
                <a:schemeClr val="tx2">
                  <a:lumMod val="75000"/>
                </a:schemeClr>
              </a:buClr>
              <a:defRPr/>
            </a:pPr>
            <a:r>
              <a:rPr lang="en-GB" sz="2400" dirty="0"/>
              <a:t>To prevent secondary contamination of responders and public</a:t>
            </a:r>
          </a:p>
        </p:txBody>
      </p:sp>
      <p:pic>
        <p:nvPicPr>
          <p:cNvPr id="16389" name="Picture 1" descr="P:\Emergency Planning Unit\Photos\Training &amp; Exercises\Withybush ex 8-4-09\P1000833.JPG">
            <a:extLst>
              <a:ext uri="{FF2B5EF4-FFF2-40B4-BE49-F238E27FC236}">
                <a16:creationId xmlns:a16="http://schemas.microsoft.com/office/drawing/2014/main" id="{B8FD72A5-AC62-49F6-87AB-38DDA59D84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56"/>
          <a:stretch>
            <a:fillRect/>
          </a:stretch>
        </p:blipFill>
        <p:spPr bwMode="auto">
          <a:xfrm>
            <a:off x="6128112" y="287336"/>
            <a:ext cx="2846026" cy="2446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DF74D1D-D9B8-4AB4-9358-CCF4C6E4212E}"/>
              </a:ext>
            </a:extLst>
          </p:cNvPr>
          <p:cNvSpPr/>
          <p:nvPr/>
        </p:nvSpPr>
        <p:spPr>
          <a:xfrm>
            <a:off x="1" y="2500745"/>
            <a:ext cx="91440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Should be performed:</a:t>
            </a:r>
          </a:p>
          <a:p>
            <a:pPr marL="1800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By </a:t>
            </a: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skilled responders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with appropriate personal protective equipment (PPE)</a:t>
            </a:r>
          </a:p>
          <a:p>
            <a:pPr marL="1800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 In the </a:t>
            </a: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warm zone, upwind 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of the incident</a:t>
            </a:r>
          </a:p>
          <a:p>
            <a:pPr marL="360363" indent="-18415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Following removal of contaminated clothing from casualty - at the head working towards the toes</a:t>
            </a:r>
          </a:p>
          <a:p>
            <a:pPr marL="268288" indent="-88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200" dirty="0"/>
              <a:t> U</a:t>
            </a:r>
            <a:r>
              <a:rPr lang="en-GB" sz="2200" dirty="0">
                <a:solidFill>
                  <a:schemeClr val="tx2">
                    <a:lumMod val="75000"/>
                  </a:schemeClr>
                </a:solidFill>
              </a:rPr>
              <a:t>sing absorbent cloths and / or warm water (</a:t>
            </a:r>
            <a:r>
              <a:rPr lang="en-GB" sz="2200" b="1" dirty="0">
                <a:solidFill>
                  <a:schemeClr val="tx2">
                    <a:lumMod val="75000"/>
                  </a:schemeClr>
                </a:solidFill>
              </a:rPr>
              <a:t>Rinse-wipe-rinse)</a:t>
            </a:r>
            <a:endParaRPr lang="en-GB" sz="22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976B61-F7EC-48E9-A312-E7D9AEAB95B8}"/>
              </a:ext>
            </a:extLst>
          </p:cNvPr>
          <p:cNvSpPr/>
          <p:nvPr/>
        </p:nvSpPr>
        <p:spPr>
          <a:xfrm>
            <a:off x="169863" y="5198544"/>
            <a:ext cx="8804275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indent="-179388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GB" sz="2800" dirty="0">
                <a:solidFill>
                  <a:srgbClr val="FF0000"/>
                </a:solidFill>
              </a:rPr>
              <a:t>Determined on a chemical and incident (resource) specific basis.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6227000-C252-4BB3-9AB4-EB99F4434E71}"/>
              </a:ext>
            </a:extLst>
          </p:cNvPr>
          <p:cNvSpPr txBox="1"/>
          <p:nvPr/>
        </p:nvSpPr>
        <p:spPr>
          <a:xfrm>
            <a:off x="8529758" y="2733963"/>
            <a:ext cx="5293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PHE</a:t>
            </a:r>
          </a:p>
        </p:txBody>
      </p:sp>
    </p:spTree>
    <p:extLst>
      <p:ext uri="{BB962C8B-B14F-4D97-AF65-F5344CB8AC3E}">
        <p14:creationId xmlns:p14="http://schemas.microsoft.com/office/powerpoint/2010/main" val="17434837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0613A82-E424-4348-A23C-3B08A99AF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45" y="0"/>
            <a:ext cx="8804274" cy="561975"/>
          </a:xfrm>
        </p:spPr>
        <p:txBody>
          <a:bodyPr>
            <a:normAutofit fontScale="90000"/>
          </a:bodyPr>
          <a:lstStyle/>
          <a:p>
            <a:r>
              <a:rPr lang="en-GB" altLang="en-US" b="1" dirty="0">
                <a:latin typeface="+mn-lt"/>
              </a:rPr>
              <a:t>Case Study – </a:t>
            </a:r>
            <a:r>
              <a:rPr lang="en-GB" sz="3600" b="1" dirty="0">
                <a:latin typeface="+mn-lt"/>
              </a:rPr>
              <a:t>Graniteville</a:t>
            </a:r>
            <a:endParaRPr lang="en-GB" altLang="en-US" b="1" dirty="0">
              <a:latin typeface="+mn-l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CEF98FF-4380-42C0-8C79-4EFC64221F68}"/>
              </a:ext>
            </a:extLst>
          </p:cNvPr>
          <p:cNvSpPr/>
          <p:nvPr/>
        </p:nvSpPr>
        <p:spPr>
          <a:xfrm>
            <a:off x="49789" y="561975"/>
            <a:ext cx="61016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January 2005 - rail accident in South Carolina - tank cars of pressurised liquid chlorine ruptured. </a:t>
            </a:r>
          </a:p>
          <a:p>
            <a:endParaRPr lang="en-GB" sz="1000" dirty="0">
              <a:latin typeface="Arial" panose="020B0604020202020204" pitchFamily="34" charset="0"/>
              <a:ea typeface="Calibri" panose="020F0502020204030204" pitchFamily="34" charset="0"/>
            </a:endParaRPr>
          </a:p>
          <a:p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</a:rPr>
              <a:t>The chemical rapidly vaporised on exposure to the atmosphere. </a:t>
            </a:r>
            <a:endParaRPr lang="en-GB" sz="2000" dirty="0"/>
          </a:p>
        </p:txBody>
      </p:sp>
      <p:pic>
        <p:nvPicPr>
          <p:cNvPr id="5" name="Picture 4" descr="220px-Graniteville_derailment,_aerial_view_closeup.jpg">
            <a:extLst>
              <a:ext uri="{FF2B5EF4-FFF2-40B4-BE49-F238E27FC236}">
                <a16:creationId xmlns:a16="http://schemas.microsoft.com/office/drawing/2014/main" id="{F3D7F0E8-B87F-4C95-A393-5E46654AD1A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34546" y="393382"/>
            <a:ext cx="2785770" cy="1897235"/>
          </a:xfrm>
          <a:prstGeom prst="rect">
            <a:avLst/>
          </a:prstGeom>
        </p:spPr>
      </p:pic>
      <p:pic>
        <p:nvPicPr>
          <p:cNvPr id="6" name="Picture 5" descr="282px-Graniteville_derailment,_aerial_overview.jpg">
            <a:extLst>
              <a:ext uri="{FF2B5EF4-FFF2-40B4-BE49-F238E27FC236}">
                <a16:creationId xmlns:a16="http://schemas.microsoft.com/office/drawing/2014/main" id="{3A40C95F-3AED-44AB-B7A8-5D8173359671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34546" y="3051262"/>
            <a:ext cx="2785770" cy="189723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FFEEBF-3029-4F8A-B57A-18B07B9CB13A}"/>
              </a:ext>
            </a:extLst>
          </p:cNvPr>
          <p:cNvSpPr/>
          <p:nvPr/>
        </p:nvSpPr>
        <p:spPr>
          <a:xfrm>
            <a:off x="64294" y="2076247"/>
            <a:ext cx="6087125" cy="37936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Chlorine - Hazards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Pale-green gas with characteristic odour - bleach. 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Heavier than air so will keep low to the ground 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Exposure to high concentrations may be fatal.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Minor exposures may result in burning sensation of the eyes and throat. 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Moderate exposure may cause breathing difficulties. 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Longer term may cause lung damage. </a:t>
            </a:r>
          </a:p>
          <a:p>
            <a:pPr algn="just">
              <a:lnSpc>
                <a:spcPct val="115000"/>
              </a:lnSpc>
              <a:spcBef>
                <a:spcPts val="400"/>
              </a:spcBef>
              <a:spcAft>
                <a:spcPts val="200"/>
              </a:spcAft>
            </a:pPr>
            <a:r>
              <a:rPr lang="en-GB" sz="20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Powerful oxidising agent.  </a:t>
            </a:r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32211B-0D13-4CC3-9E10-2AD08AE1BE32}"/>
              </a:ext>
            </a:extLst>
          </p:cNvPr>
          <p:cNvSpPr/>
          <p:nvPr/>
        </p:nvSpPr>
        <p:spPr>
          <a:xfrm>
            <a:off x="45822" y="6205594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1200" dirty="0">
                <a:hlinkClick r:id="rId4"/>
              </a:rPr>
              <a:t>https://www.gov.uk/government/publications/chlorine-dioxide-incident-management</a:t>
            </a:r>
            <a:r>
              <a:rPr lang="en-GB" sz="12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390250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3166</TotalTime>
  <Words>1575</Words>
  <Application>Microsoft Office PowerPoint</Application>
  <PresentationFormat>On-screen Show (4:3)</PresentationFormat>
  <Paragraphs>255</Paragraphs>
  <Slides>28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Verdana</vt:lpstr>
      <vt:lpstr>Tema de Office</vt:lpstr>
      <vt:lpstr>Worksheet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Mass Decontamination</vt:lpstr>
      <vt:lpstr>Case Study – Graniteville</vt:lpstr>
      <vt:lpstr>Graniteville – Immediate Actions</vt:lpstr>
      <vt:lpstr>PowerPoint Presentation</vt:lpstr>
      <vt:lpstr>PowerPoint Presentation</vt:lpstr>
      <vt:lpstr>PowerPoint Presentation</vt:lpstr>
      <vt:lpstr>PowerPoint Presentation</vt:lpstr>
      <vt:lpstr>Case Study – Tyre Fire Wales - Wider Protection</vt:lpstr>
      <vt:lpstr>Should you stay or should you go?</vt:lpstr>
      <vt:lpstr>Banding is based upon specific chemical concentrations and exposure duration</vt:lpstr>
      <vt:lpstr>PowerPoint Presentation</vt:lpstr>
      <vt:lpstr>Messages - Warning and Informing</vt:lpstr>
      <vt:lpstr>The Role of Social Media</vt:lpstr>
      <vt:lpstr>PowerPoint Presentation</vt:lpstr>
      <vt:lpstr>PowerPoint Presentation</vt:lpstr>
      <vt:lpstr>PowerPoint Presentation</vt:lpstr>
      <vt:lpstr>PowerPoint Presentation</vt:lpstr>
      <vt:lpstr>Ongoing Response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Iago López Vicente</dc:creator>
  <cp:lastModifiedBy>Paul Harold</cp:lastModifiedBy>
  <cp:revision>333</cp:revision>
  <dcterms:created xsi:type="dcterms:W3CDTF">2018-04-13T10:34:31Z</dcterms:created>
  <dcterms:modified xsi:type="dcterms:W3CDTF">2020-01-23T15:53:00Z</dcterms:modified>
</cp:coreProperties>
</file>